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4"/>
  </p:notesMasterIdLst>
  <p:sldIdLst>
    <p:sldId id="256" r:id="rId2"/>
    <p:sldId id="257" r:id="rId3"/>
  </p:sldIdLst>
  <p:sldSz cx="9144000" cy="6858000" type="screen4x3"/>
  <p:notesSz cx="6858000" cy="9144000"/>
  <p:embeddedFontLst>
    <p:embeddedFont>
      <p:font typeface="Comic Sans MS" panose="030F0702030302020204" pitchFamily="66" charset="0"/>
      <p:regular r:id="rId5"/>
      <p:bold r:id="rId6"/>
      <p:italic r:id="rId7"/>
      <p:boldItalic r:id="rId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B6C4252-CE42-413E-8712-29EBDDEBDC98}">
  <a:tblStyle styleId="{6B6C4252-CE42-413E-8712-29EBDDEBDC9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60" d="100"/>
          <a:sy n="60" d="100"/>
        </p:scale>
        <p:origin x="1460" y="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theme" Target="theme/theme1.xml"/><Relationship Id="rId5" Type="http://schemas.openxmlformats.org/officeDocument/2006/relationships/font" Target="fonts/font1.fntdata"/><Relationship Id="rId10" Type="http://schemas.openxmlformats.org/officeDocument/2006/relationships/viewProps" Target="viewProps.xml"/><Relationship Id="rId4" Type="http://schemas.openxmlformats.org/officeDocument/2006/relationships/notesMaster" Target="notesMasters/notes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commons.wikimedia.org/wiki/File:Basic_structures_of_the_brain_highlighted.png"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memorylosstest.com/brain-processing-speed-test/"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youtube.com/watch?v=R-sVnmmw6WY"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 name="Google Shape;5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dirty="0">
                <a:solidFill>
                  <a:schemeClr val="hlink"/>
                </a:solidFill>
                <a:hlinkClick r:id="rId3"/>
              </a:rPr>
              <a:t>https://commons.wikimedia.org/wiki/File:Basic_structures_of_the_brain_highlighted.png</a:t>
            </a:r>
            <a:endParaRPr dirty="0"/>
          </a:p>
          <a:p>
            <a:pPr marL="0" lvl="0" indent="0" algn="l" rtl="0">
              <a:spcBef>
                <a:spcPts val="0"/>
              </a:spcBef>
              <a:spcAft>
                <a:spcPts val="0"/>
              </a:spcAft>
              <a:buClr>
                <a:schemeClr val="dk1"/>
              </a:buClr>
              <a:buSzPts val="1100"/>
              <a:buFont typeface="Arial"/>
              <a:buNone/>
            </a:pPr>
            <a:r>
              <a:rPr lang="en" sz="1400" u="sng" dirty="0">
                <a:solidFill>
                  <a:srgbClr val="0066FF"/>
                </a:solidFill>
                <a:hlinkClick r:id="rId4">
                  <a:extLst>
                    <a:ext uri="{A12FA001-AC4F-418D-AE19-62706E023703}">
                      <ahyp:hlinkClr xmlns:ahyp="http://schemas.microsoft.com/office/drawing/2018/hyperlinkcolor" val="tx"/>
                    </a:ext>
                  </a:extLst>
                </a:hlinkClick>
              </a:rPr>
              <a:t>https://www.memorylosstest.com/brain-processing-speed-test/</a:t>
            </a:r>
            <a:r>
              <a:rPr lang="en" sz="1400" dirty="0">
                <a:solidFill>
                  <a:schemeClr val="dk1"/>
                </a:solidFill>
              </a:rPr>
              <a:t>. </a:t>
            </a:r>
            <a:endParaRPr sz="1400"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23bc5f24aab_0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23bc5f24aab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dirty="0">
                <a:solidFill>
                  <a:schemeClr val="hlink"/>
                </a:solidFill>
                <a:hlinkClick r:id="rId3"/>
              </a:rPr>
              <a:t>https://www.youtube.com/watch?v=R-sVnmmw6WY</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992767"/>
            <a:ext cx="8520600" cy="27369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3778833"/>
            <a:ext cx="8520600" cy="10569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474833"/>
            <a:ext cx="8520600" cy="26181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4202967"/>
            <a:ext cx="8520600" cy="17343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867800"/>
            <a:ext cx="8520600" cy="11223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536633"/>
            <a:ext cx="3999900" cy="455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593367"/>
            <a:ext cx="8520600" cy="7635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740800"/>
            <a:ext cx="2808000" cy="1007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852800"/>
            <a:ext cx="2808000" cy="42393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600200"/>
            <a:ext cx="6367800" cy="54543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67"/>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644233"/>
            <a:ext cx="4045200" cy="19764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3737433"/>
            <a:ext cx="4045200" cy="16467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965433"/>
            <a:ext cx="3837000" cy="49269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5640767"/>
            <a:ext cx="5998800" cy="8067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unsplash.com/photos/2RRq1BHPq4E" TargetMode="External"/><Relationship Id="rId7" Type="http://schemas.openxmlformats.org/officeDocument/2006/relationships/hyperlink" Target="https://www.memorylosstest.com/brain-processing-speed-tes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commons.wikimedia.org/wiki/File:Basic_structures_of_the_brain_highlighted.png" TargetMode="Externa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pixabay.com/illustrations/brain-motivation-mental-activity-7420599/" TargetMode="External"/><Relationship Id="rId5" Type="http://schemas.openxmlformats.org/officeDocument/2006/relationships/image" Target="../media/image5.png"/><Relationship Id="rId4" Type="http://schemas.openxmlformats.org/officeDocument/2006/relationships/hyperlink" Target="https://www.youtube.com/watch?v=R-sVnmmw6WY" TargetMode="External"/><Relationship Id="rId9" Type="http://schemas.openxmlformats.org/officeDocument/2006/relationships/hyperlink" Target="https://www.science.org/doi/10.1126/science.aau865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cxnSp>
        <p:nvCxnSpPr>
          <p:cNvPr id="57" name="Google Shape;57;p14"/>
          <p:cNvCxnSpPr/>
          <p:nvPr/>
        </p:nvCxnSpPr>
        <p:spPr>
          <a:xfrm>
            <a:off x="4572000" y="-29950"/>
            <a:ext cx="20100" cy="6897900"/>
          </a:xfrm>
          <a:prstGeom prst="straightConnector1">
            <a:avLst/>
          </a:prstGeom>
          <a:noFill/>
          <a:ln w="9525" cap="flat" cmpd="sng">
            <a:solidFill>
              <a:schemeClr val="dk2"/>
            </a:solidFill>
            <a:prstDash val="solid"/>
            <a:round/>
            <a:headEnd type="none" w="med" len="med"/>
            <a:tailEnd type="none" w="med" len="med"/>
          </a:ln>
        </p:spPr>
      </p:cxnSp>
      <p:sp>
        <p:nvSpPr>
          <p:cNvPr id="58" name="Google Shape;58;p14"/>
          <p:cNvSpPr txBox="1"/>
          <p:nvPr/>
        </p:nvSpPr>
        <p:spPr>
          <a:xfrm>
            <a:off x="8943300" y="6566400"/>
            <a:ext cx="200700" cy="20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1</a:t>
            </a:r>
            <a:endParaRPr/>
          </a:p>
        </p:txBody>
      </p:sp>
      <p:sp>
        <p:nvSpPr>
          <p:cNvPr id="59" name="Google Shape;59;p14"/>
          <p:cNvSpPr txBox="1"/>
          <p:nvPr/>
        </p:nvSpPr>
        <p:spPr>
          <a:xfrm>
            <a:off x="0" y="6566400"/>
            <a:ext cx="274200" cy="20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4</a:t>
            </a:r>
            <a:endParaRPr/>
          </a:p>
        </p:txBody>
      </p:sp>
      <p:sp>
        <p:nvSpPr>
          <p:cNvPr id="60" name="Google Shape;60;p14"/>
          <p:cNvSpPr txBox="1"/>
          <p:nvPr/>
        </p:nvSpPr>
        <p:spPr>
          <a:xfrm>
            <a:off x="0" y="6457800"/>
            <a:ext cx="377700" cy="400200"/>
          </a:xfrm>
          <a:prstGeom prst="rect">
            <a:avLst/>
          </a:prstGeom>
          <a:solidFill>
            <a:srgbClr val="FFFFFF"/>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Comic Sans MS"/>
                <a:ea typeface="Comic Sans MS"/>
                <a:cs typeface="Comic Sans MS"/>
                <a:sym typeface="Comic Sans MS"/>
              </a:rPr>
              <a:t>4</a:t>
            </a:r>
            <a:endParaRPr sz="1400" b="0" i="0" u="none" strike="noStrike" cap="none">
              <a:solidFill>
                <a:srgbClr val="000000"/>
              </a:solidFill>
              <a:latin typeface="Comic Sans MS"/>
              <a:ea typeface="Comic Sans MS"/>
              <a:cs typeface="Comic Sans MS"/>
              <a:sym typeface="Comic Sans MS"/>
            </a:endParaRPr>
          </a:p>
        </p:txBody>
      </p:sp>
      <p:sp>
        <p:nvSpPr>
          <p:cNvPr id="61" name="Google Shape;61;p14"/>
          <p:cNvSpPr txBox="1"/>
          <p:nvPr/>
        </p:nvSpPr>
        <p:spPr>
          <a:xfrm>
            <a:off x="243625" y="730875"/>
            <a:ext cx="3423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14"/>
          <p:cNvSpPr txBox="1"/>
          <p:nvPr/>
        </p:nvSpPr>
        <p:spPr>
          <a:xfrm>
            <a:off x="6821450" y="0"/>
            <a:ext cx="23775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Name___________________________</a:t>
            </a:r>
            <a:endParaRPr sz="1000" b="0" i="0" u="none" strike="noStrike" cap="none">
              <a:solidFill>
                <a:srgbClr val="000000"/>
              </a:solidFill>
              <a:latin typeface="Arial"/>
              <a:ea typeface="Arial"/>
              <a:cs typeface="Arial"/>
              <a:sym typeface="Arial"/>
            </a:endParaRPr>
          </a:p>
        </p:txBody>
      </p:sp>
      <p:sp>
        <p:nvSpPr>
          <p:cNvPr id="63" name="Google Shape;63;p14"/>
          <p:cNvSpPr txBox="1"/>
          <p:nvPr/>
        </p:nvSpPr>
        <p:spPr>
          <a:xfrm>
            <a:off x="0" y="6457800"/>
            <a:ext cx="377700" cy="400200"/>
          </a:xfrm>
          <a:prstGeom prst="rect">
            <a:avLst/>
          </a:prstGeom>
          <a:solidFill>
            <a:srgbClr val="FFFFFF"/>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Comic Sans MS"/>
                <a:ea typeface="Comic Sans MS"/>
                <a:cs typeface="Comic Sans MS"/>
                <a:sym typeface="Comic Sans MS"/>
              </a:rPr>
              <a:t>4</a:t>
            </a:r>
            <a:endParaRPr sz="1400" b="0" i="0" u="none" strike="noStrike" cap="none">
              <a:solidFill>
                <a:srgbClr val="000000"/>
              </a:solidFill>
              <a:latin typeface="Comic Sans MS"/>
              <a:ea typeface="Comic Sans MS"/>
              <a:cs typeface="Comic Sans MS"/>
              <a:sym typeface="Comic Sans MS"/>
            </a:endParaRPr>
          </a:p>
        </p:txBody>
      </p:sp>
      <p:sp>
        <p:nvSpPr>
          <p:cNvPr id="64" name="Google Shape;64;p14"/>
          <p:cNvSpPr txBox="1"/>
          <p:nvPr/>
        </p:nvSpPr>
        <p:spPr>
          <a:xfrm>
            <a:off x="243625" y="730875"/>
            <a:ext cx="34230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14"/>
          <p:cNvSpPr/>
          <p:nvPr/>
        </p:nvSpPr>
        <p:spPr>
          <a:xfrm>
            <a:off x="4831413" y="3511900"/>
            <a:ext cx="2377484" cy="383851"/>
          </a:xfrm>
          <a:prstGeom prst="rect">
            <a:avLst/>
          </a:prstGeom>
        </p:spPr>
        <p:txBody>
          <a:bodyPr>
            <a:prstTxWarp prst="textPlain">
              <a:avLst/>
            </a:prstTxWarp>
          </a:bodyPr>
          <a:lstStyle/>
          <a:p>
            <a:pPr lvl="0" algn="ctr"/>
            <a:r>
              <a:rPr b="0" i="0">
                <a:ln w="9525" cap="flat" cmpd="sng">
                  <a:solidFill>
                    <a:srgbClr val="632E62"/>
                  </a:solidFill>
                  <a:prstDash val="solid"/>
                  <a:round/>
                  <a:headEnd type="none" w="sm" len="sm"/>
                  <a:tailEnd type="none" w="sm" len="sm"/>
                </a:ln>
                <a:solidFill>
                  <a:srgbClr val="000000"/>
                </a:solidFill>
                <a:latin typeface="Arial"/>
              </a:rPr>
              <a:t>Results</a:t>
            </a:r>
          </a:p>
        </p:txBody>
      </p:sp>
      <p:sp>
        <p:nvSpPr>
          <p:cNvPr id="66" name="Google Shape;66;p14"/>
          <p:cNvSpPr txBox="1"/>
          <p:nvPr/>
        </p:nvSpPr>
        <p:spPr>
          <a:xfrm>
            <a:off x="4737075" y="5663200"/>
            <a:ext cx="4227000" cy="1594252"/>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200" dirty="0">
                <a:solidFill>
                  <a:srgbClr val="000000"/>
                </a:solidFill>
              </a:rPr>
              <a:t>What are some times when you felt as though your ability to think was worse than normal? How about better?</a:t>
            </a:r>
            <a:endParaRPr sz="11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600" b="0" i="0" u="none" strike="noStrike" cap="none" dirty="0">
                <a:solidFill>
                  <a:srgbClr val="000000"/>
                </a:solidFill>
                <a:latin typeface="Arial"/>
                <a:ea typeface="Arial"/>
                <a:cs typeface="Arial"/>
                <a:sym typeface="Arial"/>
              </a:rPr>
              <a:t>______________________________________________________________________</a:t>
            </a:r>
            <a:endParaRPr sz="16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600" b="0" i="0" u="none" strike="noStrike" cap="none" dirty="0">
                <a:solidFill>
                  <a:srgbClr val="000000"/>
                </a:solidFill>
                <a:latin typeface="Arial"/>
                <a:ea typeface="Arial"/>
                <a:cs typeface="Arial"/>
                <a:sym typeface="Arial"/>
              </a:rPr>
              <a:t>___________________________________</a:t>
            </a:r>
            <a:r>
              <a:rPr lang="en" sz="1600" dirty="0"/>
              <a:t>_</a:t>
            </a:r>
            <a:endParaRPr sz="1600" b="0" i="0" u="none" strike="noStrike" cap="none" dirty="0">
              <a:solidFill>
                <a:srgbClr val="000000"/>
              </a:solidFill>
              <a:latin typeface="Arial"/>
              <a:ea typeface="Arial"/>
              <a:cs typeface="Arial"/>
              <a:sym typeface="Arial"/>
            </a:endParaRPr>
          </a:p>
        </p:txBody>
      </p:sp>
      <p:sp>
        <p:nvSpPr>
          <p:cNvPr id="67" name="Google Shape;67;p14"/>
          <p:cNvSpPr txBox="1"/>
          <p:nvPr/>
        </p:nvSpPr>
        <p:spPr>
          <a:xfrm>
            <a:off x="6821450" y="0"/>
            <a:ext cx="2377500" cy="338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Arial"/>
                <a:ea typeface="Arial"/>
                <a:cs typeface="Arial"/>
                <a:sym typeface="Arial"/>
              </a:rPr>
              <a:t>Name___________________________</a:t>
            </a:r>
            <a:endParaRPr sz="1000" b="0" i="0" u="none" strike="noStrike" cap="none">
              <a:solidFill>
                <a:srgbClr val="000000"/>
              </a:solidFill>
              <a:latin typeface="Arial"/>
              <a:ea typeface="Arial"/>
              <a:cs typeface="Arial"/>
              <a:sym typeface="Arial"/>
            </a:endParaRPr>
          </a:p>
        </p:txBody>
      </p:sp>
      <p:sp>
        <p:nvSpPr>
          <p:cNvPr id="68" name="Google Shape;68;p14"/>
          <p:cNvSpPr/>
          <p:nvPr/>
        </p:nvSpPr>
        <p:spPr>
          <a:xfrm>
            <a:off x="4675423" y="338700"/>
            <a:ext cx="2689502" cy="676601"/>
          </a:xfrm>
          <a:prstGeom prst="rect">
            <a:avLst/>
          </a:prstGeom>
        </p:spPr>
        <p:txBody>
          <a:bodyPr>
            <a:prstTxWarp prst="textPlain">
              <a:avLst/>
            </a:prstTxWarp>
          </a:bodyPr>
          <a:lstStyle/>
          <a:p>
            <a:pPr lvl="0" algn="ctr"/>
            <a:r>
              <a:rPr b="0" i="0">
                <a:ln w="9525" cap="flat" cmpd="sng">
                  <a:solidFill>
                    <a:srgbClr val="632E62"/>
                  </a:solidFill>
                  <a:prstDash val="solid"/>
                  <a:round/>
                  <a:headEnd type="none" w="sm" len="sm"/>
                  <a:tailEnd type="none" w="sm" len="sm"/>
                </a:ln>
                <a:solidFill>
                  <a:srgbClr val="000000"/>
                </a:solidFill>
                <a:latin typeface="Arial"/>
              </a:rPr>
              <a:t>Cognition</a:t>
            </a:r>
          </a:p>
        </p:txBody>
      </p:sp>
      <p:pic>
        <p:nvPicPr>
          <p:cNvPr id="69" name="Google Shape;69;p14">
            <a:hlinkClick r:id="rId3"/>
          </p:cNvPr>
          <p:cNvPicPr preferRelativeResize="0"/>
          <p:nvPr/>
        </p:nvPicPr>
        <p:blipFill rotWithShape="1">
          <a:blip r:embed="rId4">
            <a:alphaModFix/>
          </a:blip>
          <a:srcRect l="23198" t="13251" r="25031" b="1692"/>
          <a:stretch/>
        </p:blipFill>
        <p:spPr>
          <a:xfrm>
            <a:off x="7448225" y="3810700"/>
            <a:ext cx="1528626" cy="1673300"/>
          </a:xfrm>
          <a:prstGeom prst="rect">
            <a:avLst/>
          </a:prstGeom>
          <a:noFill/>
          <a:ln w="9525" cap="flat" cmpd="sng">
            <a:solidFill>
              <a:schemeClr val="dk1"/>
            </a:solidFill>
            <a:prstDash val="solid"/>
            <a:round/>
            <a:headEnd type="none" w="sm" len="sm"/>
            <a:tailEnd type="none" w="sm" len="sm"/>
          </a:ln>
        </p:spPr>
      </p:pic>
      <p:sp>
        <p:nvSpPr>
          <p:cNvPr id="70" name="Google Shape;70;p14"/>
          <p:cNvSpPr txBox="1"/>
          <p:nvPr/>
        </p:nvSpPr>
        <p:spPr>
          <a:xfrm>
            <a:off x="4736313" y="3939600"/>
            <a:ext cx="2567700" cy="1168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000000"/>
              </a:buClr>
              <a:buSzPts val="1100"/>
              <a:buFont typeface="Arial"/>
              <a:buNone/>
            </a:pPr>
            <a:r>
              <a:rPr lang="en" sz="1300">
                <a:solidFill>
                  <a:srgbClr val="000000"/>
                </a:solidFill>
              </a:rPr>
              <a:t>For the most part, Scott’s cognition remained the same during his long spaceflight. But, worryingly, he experienced a marked decrease in speed and accuracy in the 6 months after his return to Earth. </a:t>
            </a:r>
            <a:endParaRPr sz="1300">
              <a:solidFill>
                <a:srgbClr val="000000"/>
              </a:solidFill>
            </a:endParaRPr>
          </a:p>
          <a:p>
            <a:pPr marL="0" lvl="0" indent="0" algn="l" rtl="0">
              <a:spcBef>
                <a:spcPts val="0"/>
              </a:spcBef>
              <a:spcAft>
                <a:spcPts val="0"/>
              </a:spcAft>
              <a:buNone/>
            </a:pPr>
            <a:endParaRPr/>
          </a:p>
        </p:txBody>
      </p:sp>
      <p:sp>
        <p:nvSpPr>
          <p:cNvPr id="71" name="Google Shape;71;p14"/>
          <p:cNvSpPr txBox="1"/>
          <p:nvPr/>
        </p:nvSpPr>
        <p:spPr>
          <a:xfrm>
            <a:off x="107275" y="132550"/>
            <a:ext cx="4484700" cy="533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100" dirty="0"/>
          </a:p>
          <a:p>
            <a:pPr marL="0" lvl="0" indent="0" algn="l" rtl="0">
              <a:spcBef>
                <a:spcPts val="0"/>
              </a:spcBef>
              <a:spcAft>
                <a:spcPts val="0"/>
              </a:spcAft>
              <a:buNone/>
            </a:pPr>
            <a:endParaRPr sz="1100" dirty="0"/>
          </a:p>
          <a:p>
            <a:pPr marL="0" lvl="0" indent="0" algn="l" rtl="0">
              <a:spcBef>
                <a:spcPts val="0"/>
              </a:spcBef>
              <a:spcAft>
                <a:spcPts val="0"/>
              </a:spcAft>
              <a:buNone/>
            </a:pPr>
            <a:r>
              <a:rPr lang="en" sz="1100" dirty="0"/>
              <a:t>Directions: </a:t>
            </a:r>
            <a:endParaRPr sz="1100" dirty="0"/>
          </a:p>
          <a:p>
            <a:pPr marL="0" lvl="0" indent="0" algn="l" rtl="0">
              <a:spcBef>
                <a:spcPts val="0"/>
              </a:spcBef>
              <a:spcAft>
                <a:spcPts val="0"/>
              </a:spcAft>
              <a:buNone/>
            </a:pPr>
            <a:r>
              <a:rPr lang="en" sz="1100" dirty="0"/>
              <a:t>Scan the QR code and take the brain processing speed test. Record your results BEFORE and AFTER spinning. </a:t>
            </a:r>
            <a:endParaRPr sz="1100" dirty="0"/>
          </a:p>
          <a:p>
            <a:pPr marL="0" lvl="0" indent="0" algn="l" rtl="0">
              <a:spcBef>
                <a:spcPts val="0"/>
              </a:spcBef>
              <a:spcAft>
                <a:spcPts val="0"/>
              </a:spcAft>
              <a:buNone/>
            </a:pPr>
            <a:endParaRPr sz="1100"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 sz="1200" dirty="0"/>
              <a:t>*Don’t be concerned about the number! </a:t>
            </a:r>
            <a:endParaRPr sz="1200" dirty="0"/>
          </a:p>
          <a:p>
            <a:pPr marL="0" lvl="0" indent="0" algn="l" rtl="0">
              <a:spcBef>
                <a:spcPts val="0"/>
              </a:spcBef>
              <a:spcAft>
                <a:spcPts val="0"/>
              </a:spcAft>
              <a:buNone/>
            </a:pPr>
            <a:r>
              <a:rPr lang="en" sz="1200" dirty="0"/>
              <a:t>This is just a baseline to investigate changes in cognitive ability. </a:t>
            </a:r>
            <a:endParaRPr sz="1200" dirty="0"/>
          </a:p>
          <a:p>
            <a:pPr marL="0" lvl="0" indent="0" algn="l" rtl="0">
              <a:spcBef>
                <a:spcPts val="0"/>
              </a:spcBef>
              <a:spcAft>
                <a:spcPts val="0"/>
              </a:spcAft>
              <a:buNone/>
            </a:pPr>
            <a:endParaRPr sz="1200" dirty="0"/>
          </a:p>
          <a:p>
            <a:pPr marL="457200" lvl="0" indent="-304800" algn="l" rtl="0">
              <a:spcBef>
                <a:spcPts val="0"/>
              </a:spcBef>
              <a:spcAft>
                <a:spcPts val="0"/>
              </a:spcAft>
              <a:buSzPts val="1200"/>
              <a:buAutoNum type="arabicPeriod"/>
            </a:pPr>
            <a:r>
              <a:rPr lang="en" sz="1200" dirty="0"/>
              <a:t>Take the test and record your score</a:t>
            </a:r>
            <a:endParaRPr sz="1200" dirty="0"/>
          </a:p>
          <a:p>
            <a:pPr marL="457200" lvl="0" indent="-304800" algn="l" rtl="0">
              <a:spcBef>
                <a:spcPts val="0"/>
              </a:spcBef>
              <a:spcAft>
                <a:spcPts val="0"/>
              </a:spcAft>
              <a:buSzPts val="1200"/>
              <a:buAutoNum type="arabicPeriod"/>
            </a:pPr>
            <a:r>
              <a:rPr lang="en" sz="1200" dirty="0"/>
              <a:t>Spin in a circle for 10-30 seconds</a:t>
            </a:r>
            <a:endParaRPr sz="1200" dirty="0"/>
          </a:p>
          <a:p>
            <a:pPr marL="457200" lvl="0" indent="-304800" algn="l" rtl="0">
              <a:spcBef>
                <a:spcPts val="0"/>
              </a:spcBef>
              <a:spcAft>
                <a:spcPts val="0"/>
              </a:spcAft>
              <a:buSzPts val="1200"/>
              <a:buAutoNum type="arabicPeriod"/>
            </a:pPr>
            <a:r>
              <a:rPr lang="en" sz="1200" dirty="0"/>
              <a:t>Take the test again and record your score</a:t>
            </a:r>
            <a:endParaRPr sz="1200" dirty="0"/>
          </a:p>
          <a:p>
            <a:pPr marL="0" lvl="0" indent="0" algn="l" rtl="0">
              <a:spcBef>
                <a:spcPts val="0"/>
              </a:spcBef>
              <a:spcAft>
                <a:spcPts val="0"/>
              </a:spcAft>
              <a:buNone/>
            </a:pPr>
            <a:endParaRPr dirty="0"/>
          </a:p>
          <a:p>
            <a:pPr marL="0" lvl="0" indent="0" algn="l" rtl="0">
              <a:spcBef>
                <a:spcPts val="0"/>
              </a:spcBef>
              <a:spcAft>
                <a:spcPts val="0"/>
              </a:spcAft>
              <a:buNone/>
            </a:pPr>
            <a:r>
              <a:rPr lang="en" sz="1200" dirty="0"/>
              <a:t>Did taking the test feel different the second time around? </a:t>
            </a:r>
            <a:r>
              <a:rPr lang="en" dirty="0"/>
              <a:t>__________________________________________</a:t>
            </a:r>
            <a:endParaRPr dirty="0"/>
          </a:p>
          <a:p>
            <a:pPr marL="0" lvl="0" indent="0" algn="l" rtl="0">
              <a:spcBef>
                <a:spcPts val="0"/>
              </a:spcBef>
              <a:spcAft>
                <a:spcPts val="0"/>
              </a:spcAft>
              <a:buNone/>
            </a:pPr>
            <a:endParaRPr sz="1200" dirty="0"/>
          </a:p>
          <a:p>
            <a:pPr marL="0" lvl="0" indent="0" algn="l" rtl="0">
              <a:spcBef>
                <a:spcPts val="0"/>
              </a:spcBef>
              <a:spcAft>
                <a:spcPts val="0"/>
              </a:spcAft>
              <a:buNone/>
            </a:pPr>
            <a:r>
              <a:rPr lang="en" sz="1200" dirty="0"/>
              <a:t>Why do you think this happened? </a:t>
            </a:r>
            <a:endParaRPr sz="1200" dirty="0"/>
          </a:p>
          <a:p>
            <a:pPr marL="0" lvl="0" indent="0" algn="l" rtl="0">
              <a:spcBef>
                <a:spcPts val="0"/>
              </a:spcBef>
              <a:spcAft>
                <a:spcPts val="0"/>
              </a:spcAft>
              <a:buNone/>
            </a:pPr>
            <a:r>
              <a:rPr lang="en" dirty="0"/>
              <a:t>________________________________________</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sz="1200" dirty="0"/>
              <a:t>Considering this experience, what effect do you think space travel, which puts the body and brain under </a:t>
            </a:r>
            <a:r>
              <a:rPr lang="en" sz="1200" b="1" dirty="0"/>
              <a:t>much</a:t>
            </a:r>
            <a:r>
              <a:rPr lang="en" sz="1200" dirty="0"/>
              <a:t> more stress than spinning around, could have on cognition? </a:t>
            </a:r>
            <a:endParaRPr sz="1200" dirty="0"/>
          </a:p>
          <a:p>
            <a:pPr marL="0" lvl="0" indent="0" algn="l" rtl="0">
              <a:spcBef>
                <a:spcPts val="0"/>
              </a:spcBef>
              <a:spcAft>
                <a:spcPts val="0"/>
              </a:spcAft>
              <a:buNone/>
            </a:pPr>
            <a:r>
              <a:rPr lang="en" sz="1600" dirty="0"/>
              <a:t>____________________________________________________________________________</a:t>
            </a:r>
            <a:endParaRPr sz="1600" dirty="0"/>
          </a:p>
          <a:p>
            <a:pPr marL="0" lvl="0" indent="0" algn="l" rtl="0">
              <a:spcBef>
                <a:spcPts val="0"/>
              </a:spcBef>
              <a:spcAft>
                <a:spcPts val="0"/>
              </a:spcAft>
              <a:buNone/>
            </a:pPr>
            <a:endParaRPr sz="1200" dirty="0"/>
          </a:p>
          <a:p>
            <a:pPr marL="0" lvl="0" indent="0" algn="l" rtl="0">
              <a:spcBef>
                <a:spcPts val="0"/>
              </a:spcBef>
              <a:spcAft>
                <a:spcPts val="0"/>
              </a:spcAft>
              <a:buNone/>
            </a:pPr>
            <a:r>
              <a:rPr lang="en" sz="1200" dirty="0"/>
              <a:t>Does your above prediction match with NASA’s results? Why or why not?</a:t>
            </a:r>
            <a:r>
              <a:rPr lang="en" sz="1600" dirty="0"/>
              <a:t> _____________________________________</a:t>
            </a:r>
            <a:endParaRPr sz="1600" dirty="0"/>
          </a:p>
          <a:p>
            <a:pPr marL="0" lvl="0" indent="0" algn="l" rtl="0">
              <a:spcBef>
                <a:spcPts val="0"/>
              </a:spcBef>
              <a:spcAft>
                <a:spcPts val="0"/>
              </a:spcAft>
              <a:buNone/>
            </a:pPr>
            <a:endParaRPr sz="1600" dirty="0"/>
          </a:p>
        </p:txBody>
      </p:sp>
      <p:pic>
        <p:nvPicPr>
          <p:cNvPr id="72" name="Google Shape;72;p14">
            <a:hlinkClick r:id="rId5"/>
          </p:cNvPr>
          <p:cNvPicPr preferRelativeResize="0"/>
          <p:nvPr/>
        </p:nvPicPr>
        <p:blipFill>
          <a:blip r:embed="rId6">
            <a:alphaModFix/>
          </a:blip>
          <a:stretch>
            <a:fillRect/>
          </a:stretch>
        </p:blipFill>
        <p:spPr>
          <a:xfrm>
            <a:off x="6247350" y="1105001"/>
            <a:ext cx="2714614" cy="2191800"/>
          </a:xfrm>
          <a:prstGeom prst="rect">
            <a:avLst/>
          </a:prstGeom>
          <a:noFill/>
          <a:ln w="9525" cap="flat" cmpd="sng">
            <a:solidFill>
              <a:schemeClr val="dk1"/>
            </a:solidFill>
            <a:prstDash val="solid"/>
            <a:round/>
            <a:headEnd type="none" w="sm" len="sm"/>
            <a:tailEnd type="none" w="sm" len="sm"/>
          </a:ln>
        </p:spPr>
      </p:pic>
      <p:sp>
        <p:nvSpPr>
          <p:cNvPr id="73" name="Google Shape;73;p14"/>
          <p:cNvSpPr txBox="1"/>
          <p:nvPr/>
        </p:nvSpPr>
        <p:spPr>
          <a:xfrm>
            <a:off x="4737075" y="1131075"/>
            <a:ext cx="1365300" cy="21657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300" b="1"/>
              <a:t>These experiments focused on Scott’s brain functioning on the ISS and compared them to his brother’s here on Earth. </a:t>
            </a:r>
            <a:endParaRPr sz="1300" b="1"/>
          </a:p>
        </p:txBody>
      </p:sp>
      <p:sp>
        <p:nvSpPr>
          <p:cNvPr id="74" name="Google Shape;74;p14"/>
          <p:cNvSpPr txBox="1"/>
          <p:nvPr/>
        </p:nvSpPr>
        <p:spPr>
          <a:xfrm>
            <a:off x="7510225" y="261350"/>
            <a:ext cx="1404600" cy="669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050">
                <a:solidFill>
                  <a:srgbClr val="202124"/>
                </a:solidFill>
              </a:rPr>
              <a:t>Thinking, communicating, learning, etc…</a:t>
            </a:r>
            <a:endParaRPr/>
          </a:p>
        </p:txBody>
      </p:sp>
      <p:pic>
        <p:nvPicPr>
          <p:cNvPr id="75" name="Google Shape;75;p14">
            <a:hlinkClick r:id="rId7"/>
          </p:cNvPr>
          <p:cNvPicPr preferRelativeResize="0"/>
          <p:nvPr/>
        </p:nvPicPr>
        <p:blipFill>
          <a:blip r:embed="rId8">
            <a:alphaModFix/>
          </a:blip>
          <a:stretch>
            <a:fillRect/>
          </a:stretch>
        </p:blipFill>
        <p:spPr>
          <a:xfrm>
            <a:off x="3045848" y="1126948"/>
            <a:ext cx="1201328" cy="1124625"/>
          </a:xfrm>
          <a:prstGeom prst="rect">
            <a:avLst/>
          </a:prstGeom>
          <a:noFill/>
          <a:ln>
            <a:noFill/>
          </a:ln>
        </p:spPr>
      </p:pic>
      <p:sp>
        <p:nvSpPr>
          <p:cNvPr id="76" name="Google Shape;76;p14"/>
          <p:cNvSpPr txBox="1"/>
          <p:nvPr/>
        </p:nvSpPr>
        <p:spPr>
          <a:xfrm>
            <a:off x="2260275" y="46875"/>
            <a:ext cx="22284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u="sng">
                <a:solidFill>
                  <a:srgbClr val="0066FF"/>
                </a:solidFill>
                <a:hlinkClick r:id="rId7">
                  <a:extLst>
                    <a:ext uri="{A12FA001-AC4F-418D-AE19-62706E023703}">
                      <ahyp:hlinkClr xmlns:ahyp="http://schemas.microsoft.com/office/drawing/2018/hyperlinkcolor" val="tx"/>
                    </a:ext>
                  </a:extLst>
                </a:hlinkClick>
              </a:rPr>
              <a:t>https://www.memorylosstest.com/brain-processing-speed-test/</a:t>
            </a:r>
            <a:r>
              <a:rPr lang="en" sz="1100">
                <a:solidFill>
                  <a:schemeClr val="dk1"/>
                </a:solidFill>
              </a:rPr>
              <a:t>. </a:t>
            </a:r>
            <a:endParaRPr sz="1100">
              <a:solidFill>
                <a:schemeClr val="dk1"/>
              </a:solidFill>
            </a:endParaRPr>
          </a:p>
        </p:txBody>
      </p:sp>
      <p:sp>
        <p:nvSpPr>
          <p:cNvPr id="77" name="Google Shape;77;p14"/>
          <p:cNvSpPr/>
          <p:nvPr/>
        </p:nvSpPr>
        <p:spPr>
          <a:xfrm>
            <a:off x="142873" y="186225"/>
            <a:ext cx="2034076" cy="338701"/>
          </a:xfrm>
          <a:prstGeom prst="rect">
            <a:avLst/>
          </a:prstGeom>
        </p:spPr>
        <p:txBody>
          <a:bodyPr>
            <a:prstTxWarp prst="textPlain">
              <a:avLst/>
            </a:prstTxWarp>
          </a:bodyPr>
          <a:lstStyle/>
          <a:p>
            <a:pPr lvl="0" algn="ctr"/>
            <a:r>
              <a:rPr b="0" i="0">
                <a:ln w="9525" cap="flat" cmpd="sng">
                  <a:solidFill>
                    <a:srgbClr val="632E62"/>
                  </a:solidFill>
                  <a:prstDash val="solid"/>
                  <a:round/>
                  <a:headEnd type="none" w="sm" len="sm"/>
                  <a:tailEnd type="none" w="sm" len="sm"/>
                </a:ln>
                <a:solidFill>
                  <a:srgbClr val="000000"/>
                </a:solidFill>
                <a:latin typeface="Arial"/>
              </a:rPr>
              <a:t>Activity</a:t>
            </a:r>
          </a:p>
        </p:txBody>
      </p:sp>
      <p:graphicFrame>
        <p:nvGraphicFramePr>
          <p:cNvPr id="78" name="Google Shape;78;p14"/>
          <p:cNvGraphicFramePr/>
          <p:nvPr/>
        </p:nvGraphicFramePr>
        <p:xfrm>
          <a:off x="201000" y="1126938"/>
          <a:ext cx="2520025" cy="1124635"/>
        </p:xfrm>
        <a:graphic>
          <a:graphicData uri="http://schemas.openxmlformats.org/drawingml/2006/table">
            <a:tbl>
              <a:tblPr>
                <a:noFill/>
                <a:tableStyleId>{6B6C4252-CE42-413E-8712-29EBDDEBDC98}</a:tableStyleId>
              </a:tblPr>
              <a:tblGrid>
                <a:gridCol w="663300">
                  <a:extLst>
                    <a:ext uri="{9D8B030D-6E8A-4147-A177-3AD203B41FA5}">
                      <a16:colId xmlns:a16="http://schemas.microsoft.com/office/drawing/2014/main" val="20000"/>
                    </a:ext>
                  </a:extLst>
                </a:gridCol>
                <a:gridCol w="885550">
                  <a:extLst>
                    <a:ext uri="{9D8B030D-6E8A-4147-A177-3AD203B41FA5}">
                      <a16:colId xmlns:a16="http://schemas.microsoft.com/office/drawing/2014/main" val="20001"/>
                    </a:ext>
                  </a:extLst>
                </a:gridCol>
                <a:gridCol w="971175">
                  <a:extLst>
                    <a:ext uri="{9D8B030D-6E8A-4147-A177-3AD203B41FA5}">
                      <a16:colId xmlns:a16="http://schemas.microsoft.com/office/drawing/2014/main" val="20002"/>
                    </a:ext>
                  </a:extLst>
                </a:gridCol>
              </a:tblGrid>
              <a:tr h="576025">
                <a:tc>
                  <a:txBody>
                    <a:bodyPr/>
                    <a:lstStyle/>
                    <a:p>
                      <a:pPr marL="0" lvl="0" indent="0" algn="l" rtl="0">
                        <a:spcBef>
                          <a:spcPts val="0"/>
                        </a:spcBef>
                        <a:spcAft>
                          <a:spcPts val="0"/>
                        </a:spcAft>
                        <a:buNone/>
                      </a:pPr>
                      <a:endParaRPr sz="1200"/>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chemeClr val="dk1"/>
                    </a:solidFill>
                  </a:tcPr>
                </a:tc>
                <a:tc>
                  <a:txBody>
                    <a:bodyPr/>
                    <a:lstStyle/>
                    <a:p>
                      <a:pPr marL="0" lvl="0" indent="0" algn="l" rtl="0">
                        <a:spcBef>
                          <a:spcPts val="0"/>
                        </a:spcBef>
                        <a:spcAft>
                          <a:spcPts val="0"/>
                        </a:spcAft>
                        <a:buNone/>
                      </a:pPr>
                      <a:r>
                        <a:rPr lang="en" sz="1200"/>
                        <a:t>Before Spinning *</a:t>
                      </a:r>
                      <a:endParaRPr sz="1200"/>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1200"/>
                        <a:t>After </a:t>
                      </a:r>
                      <a:endParaRPr sz="1200"/>
                    </a:p>
                    <a:p>
                      <a:pPr marL="0" lvl="0" indent="0" algn="l" rtl="0">
                        <a:spcBef>
                          <a:spcPts val="0"/>
                        </a:spcBef>
                        <a:spcAft>
                          <a:spcPts val="0"/>
                        </a:spcAft>
                        <a:buNone/>
                      </a:pPr>
                      <a:r>
                        <a:rPr lang="en" sz="1200"/>
                        <a:t>Spinning *</a:t>
                      </a:r>
                      <a:endParaRPr sz="1200"/>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r h="548600">
                <a:tc>
                  <a:txBody>
                    <a:bodyPr/>
                    <a:lstStyle/>
                    <a:p>
                      <a:pPr marL="0" lvl="0" indent="0" algn="l" rtl="0">
                        <a:spcBef>
                          <a:spcPts val="0"/>
                        </a:spcBef>
                        <a:spcAft>
                          <a:spcPts val="0"/>
                        </a:spcAft>
                        <a:buNone/>
                      </a:pPr>
                      <a:r>
                        <a:rPr lang="en" sz="1200"/>
                        <a:t>Test Score</a:t>
                      </a:r>
                      <a:endParaRPr sz="1200"/>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sz="1200"/>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cxnSp>
        <p:nvCxnSpPr>
          <p:cNvPr id="83" name="Google Shape;83;p15"/>
          <p:cNvCxnSpPr/>
          <p:nvPr/>
        </p:nvCxnSpPr>
        <p:spPr>
          <a:xfrm>
            <a:off x="4572000" y="-29950"/>
            <a:ext cx="20100" cy="6897900"/>
          </a:xfrm>
          <a:prstGeom prst="straightConnector1">
            <a:avLst/>
          </a:prstGeom>
          <a:noFill/>
          <a:ln w="9525" cap="flat" cmpd="sng">
            <a:solidFill>
              <a:schemeClr val="dk2"/>
            </a:solidFill>
            <a:prstDash val="solid"/>
            <a:round/>
            <a:headEnd type="none" w="med" len="med"/>
            <a:tailEnd type="none" w="med" len="med"/>
          </a:ln>
        </p:spPr>
      </p:cxnSp>
      <p:sp>
        <p:nvSpPr>
          <p:cNvPr id="84" name="Google Shape;84;p15"/>
          <p:cNvSpPr txBox="1"/>
          <p:nvPr/>
        </p:nvSpPr>
        <p:spPr>
          <a:xfrm>
            <a:off x="8943300" y="6566400"/>
            <a:ext cx="200700" cy="20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3</a:t>
            </a:r>
            <a:endParaRPr/>
          </a:p>
        </p:txBody>
      </p:sp>
      <p:sp>
        <p:nvSpPr>
          <p:cNvPr id="85" name="Google Shape;85;p15"/>
          <p:cNvSpPr txBox="1"/>
          <p:nvPr/>
        </p:nvSpPr>
        <p:spPr>
          <a:xfrm>
            <a:off x="0" y="6566400"/>
            <a:ext cx="274200" cy="206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2</a:t>
            </a:r>
            <a:endParaRPr/>
          </a:p>
        </p:txBody>
      </p:sp>
      <p:sp>
        <p:nvSpPr>
          <p:cNvPr id="86" name="Google Shape;86;p15"/>
          <p:cNvSpPr txBox="1"/>
          <p:nvPr/>
        </p:nvSpPr>
        <p:spPr>
          <a:xfrm>
            <a:off x="8709550" y="6409075"/>
            <a:ext cx="377700" cy="400200"/>
          </a:xfrm>
          <a:prstGeom prst="rect">
            <a:avLst/>
          </a:prstGeom>
          <a:solidFill>
            <a:srgbClr val="FFFFFF"/>
          </a:solid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Comic Sans MS"/>
                <a:ea typeface="Comic Sans MS"/>
                <a:cs typeface="Comic Sans MS"/>
                <a:sym typeface="Comic Sans MS"/>
              </a:rPr>
              <a:t>3</a:t>
            </a:r>
            <a:endParaRPr sz="1400" b="0" i="0" u="none" strike="noStrike" cap="none">
              <a:solidFill>
                <a:srgbClr val="000000"/>
              </a:solidFill>
              <a:latin typeface="Comic Sans MS"/>
              <a:ea typeface="Comic Sans MS"/>
              <a:cs typeface="Comic Sans MS"/>
              <a:sym typeface="Comic Sans MS"/>
            </a:endParaRPr>
          </a:p>
        </p:txBody>
      </p:sp>
      <p:sp>
        <p:nvSpPr>
          <p:cNvPr id="87" name="Google Shape;87;p15"/>
          <p:cNvSpPr/>
          <p:nvPr/>
        </p:nvSpPr>
        <p:spPr>
          <a:xfrm>
            <a:off x="109613" y="101175"/>
            <a:ext cx="1656183" cy="384379"/>
          </a:xfrm>
          <a:prstGeom prst="rect">
            <a:avLst/>
          </a:prstGeom>
        </p:spPr>
        <p:txBody>
          <a:bodyPr>
            <a:prstTxWarp prst="textPlain">
              <a:avLst/>
            </a:prstTxWarp>
          </a:bodyPr>
          <a:lstStyle/>
          <a:p>
            <a:pPr lvl="0" algn="ctr"/>
            <a:r>
              <a:rPr b="0" i="0">
                <a:ln w="9525" cap="flat" cmpd="sng">
                  <a:solidFill>
                    <a:srgbClr val="632E62"/>
                  </a:solidFill>
                  <a:prstDash val="solid"/>
                  <a:round/>
                  <a:headEnd type="none" w="sm" len="sm"/>
                  <a:tailEnd type="none" w="sm" len="sm"/>
                </a:ln>
                <a:solidFill>
                  <a:srgbClr val="000000"/>
                </a:solidFill>
                <a:latin typeface="Arial"/>
              </a:rPr>
              <a:t>Read</a:t>
            </a:r>
          </a:p>
        </p:txBody>
      </p:sp>
      <p:sp>
        <p:nvSpPr>
          <p:cNvPr id="88" name="Google Shape;88;p15"/>
          <p:cNvSpPr/>
          <p:nvPr/>
        </p:nvSpPr>
        <p:spPr>
          <a:xfrm>
            <a:off x="4683775" y="48725"/>
            <a:ext cx="2599933" cy="488250"/>
          </a:xfrm>
          <a:prstGeom prst="rect">
            <a:avLst/>
          </a:prstGeom>
        </p:spPr>
        <p:txBody>
          <a:bodyPr>
            <a:prstTxWarp prst="textPlain">
              <a:avLst/>
            </a:prstTxWarp>
          </a:bodyPr>
          <a:lstStyle/>
          <a:p>
            <a:pPr lvl="0" algn="ctr"/>
            <a:r>
              <a:rPr b="0" i="0">
                <a:ln w="9525" cap="flat" cmpd="sng">
                  <a:solidFill>
                    <a:srgbClr val="632E62"/>
                  </a:solidFill>
                  <a:prstDash val="solid"/>
                  <a:round/>
                  <a:headEnd type="none" w="sm" len="sm"/>
                  <a:tailEnd type="none" w="sm" len="sm"/>
                </a:ln>
                <a:solidFill>
                  <a:srgbClr val="000000"/>
                </a:solidFill>
                <a:latin typeface="Arial"/>
              </a:rPr>
              <a:t>Analyze</a:t>
            </a:r>
          </a:p>
        </p:txBody>
      </p:sp>
      <p:sp>
        <p:nvSpPr>
          <p:cNvPr id="89" name="Google Shape;89;p15"/>
          <p:cNvSpPr/>
          <p:nvPr/>
        </p:nvSpPr>
        <p:spPr>
          <a:xfrm>
            <a:off x="167263" y="3334038"/>
            <a:ext cx="2007962" cy="383851"/>
          </a:xfrm>
          <a:prstGeom prst="rect">
            <a:avLst/>
          </a:prstGeom>
        </p:spPr>
        <p:txBody>
          <a:bodyPr>
            <a:prstTxWarp prst="textPlain">
              <a:avLst/>
            </a:prstTxWarp>
          </a:bodyPr>
          <a:lstStyle/>
          <a:p>
            <a:pPr lvl="0" algn="ctr"/>
            <a:r>
              <a:rPr b="0" i="0">
                <a:ln w="9525" cap="flat" cmpd="sng">
                  <a:solidFill>
                    <a:srgbClr val="632E62"/>
                  </a:solidFill>
                  <a:prstDash val="solid"/>
                  <a:round/>
                  <a:headEnd type="none" w="sm" len="sm"/>
                  <a:tailEnd type="none" w="sm" len="sm"/>
                </a:ln>
                <a:solidFill>
                  <a:srgbClr val="000000"/>
                </a:solidFill>
                <a:latin typeface="Arial"/>
              </a:rPr>
              <a:t>Watch</a:t>
            </a:r>
          </a:p>
        </p:txBody>
      </p:sp>
      <p:sp>
        <p:nvSpPr>
          <p:cNvPr id="90" name="Google Shape;90;p15"/>
          <p:cNvSpPr txBox="1"/>
          <p:nvPr/>
        </p:nvSpPr>
        <p:spPr>
          <a:xfrm>
            <a:off x="7398300" y="412075"/>
            <a:ext cx="1606800" cy="7084217"/>
          </a:xfrm>
          <a:prstGeom prst="rect">
            <a:avLst/>
          </a:prstGeom>
          <a:noFill/>
          <a:ln w="9525" cap="flat" cmpd="sng">
            <a:solidFill>
              <a:srgbClr val="191E2D"/>
            </a:solidFill>
            <a:prstDash val="solid"/>
            <a:round/>
            <a:headEnd type="none" w="sm" len="sm"/>
            <a:tailEnd type="none" w="sm" len="sm"/>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300" dirty="0">
                <a:solidFill>
                  <a:srgbClr val="000000"/>
                </a:solidFill>
              </a:rPr>
              <a:t>What do you notice about Scott (TW)   and Mark’s (HR) cognitive function in the different evaluationas?</a:t>
            </a:r>
            <a:endParaRPr sz="1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dirty="0">
                <a:solidFill>
                  <a:srgbClr val="000000"/>
                </a:solidFill>
                <a:latin typeface="Arial"/>
                <a:ea typeface="Arial"/>
                <a:cs typeface="Arial"/>
                <a:sym typeface="Arial"/>
              </a:rPr>
              <a:t>_______________</a:t>
            </a:r>
            <a:r>
              <a:rPr lang="en" sz="1600" b="0" i="0" u="none" strike="noStrike" cap="none" dirty="0">
                <a:solidFill>
                  <a:srgbClr val="000000"/>
                </a:solidFill>
                <a:latin typeface="Arial"/>
                <a:ea typeface="Arial"/>
                <a:cs typeface="Arial"/>
                <a:sym typeface="Arial"/>
              </a:rPr>
              <a:t>_________________________________________________________________________</a:t>
            </a:r>
            <a:endParaRPr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dirty="0"/>
          </a:p>
          <a:p>
            <a:pPr marL="0" marR="0" lvl="0" indent="0" algn="l" rtl="0">
              <a:lnSpc>
                <a:spcPct val="100000"/>
              </a:lnSpc>
              <a:spcBef>
                <a:spcPts val="0"/>
              </a:spcBef>
              <a:spcAft>
                <a:spcPts val="0"/>
              </a:spcAft>
              <a:buClr>
                <a:srgbClr val="000000"/>
              </a:buClr>
              <a:buSzPts val="1000"/>
              <a:buFont typeface="Arial"/>
              <a:buNone/>
            </a:pPr>
            <a:endParaRPr sz="1000" b="0" i="0" u="none" strike="noStrike" cap="none" dirty="0">
              <a:solidFill>
                <a:srgbClr val="000000"/>
              </a:solidFill>
              <a:latin typeface="Arial"/>
              <a:ea typeface="Arial"/>
              <a:cs typeface="Arial"/>
              <a:sym typeface="Arial"/>
            </a:endParaRPr>
          </a:p>
          <a:p>
            <a:pPr marL="0" lvl="0" indent="0" algn="l" rtl="0">
              <a:lnSpc>
                <a:spcPct val="115000"/>
              </a:lnSpc>
              <a:spcBef>
                <a:spcPts val="0"/>
              </a:spcBef>
              <a:spcAft>
                <a:spcPts val="0"/>
              </a:spcAft>
              <a:buNone/>
            </a:pPr>
            <a:r>
              <a:rPr lang="en" sz="1300" dirty="0">
                <a:solidFill>
                  <a:srgbClr val="000000"/>
                </a:solidFill>
              </a:rPr>
              <a:t>What about after the flight? What, do you think may have been the outcome? </a:t>
            </a:r>
            <a:r>
              <a:rPr lang="en" sz="1200" b="0" i="0" u="none" strike="noStrike" cap="none" dirty="0">
                <a:solidFill>
                  <a:srgbClr val="000000"/>
                </a:solidFill>
                <a:latin typeface="Arial"/>
                <a:ea typeface="Arial"/>
                <a:cs typeface="Arial"/>
                <a:sym typeface="Arial"/>
              </a:rPr>
              <a:t>_______________</a:t>
            </a:r>
            <a:r>
              <a:rPr lang="en" sz="1600" b="0" i="0" u="none" strike="noStrike" cap="none" dirty="0">
                <a:solidFill>
                  <a:srgbClr val="000000"/>
                </a:solidFill>
                <a:latin typeface="Arial"/>
                <a:ea typeface="Arial"/>
                <a:cs typeface="Arial"/>
                <a:sym typeface="Arial"/>
              </a:rPr>
              <a:t>_________________________________________________________________________</a:t>
            </a:r>
            <a:endParaRPr b="0" i="0" u="none" strike="noStrike" cap="none" dirty="0">
              <a:solidFill>
                <a:srgbClr val="000000"/>
              </a:solidFill>
              <a:latin typeface="Arial"/>
              <a:ea typeface="Arial"/>
              <a:cs typeface="Arial"/>
              <a:sym typeface="Arial"/>
            </a:endParaRPr>
          </a:p>
        </p:txBody>
      </p:sp>
      <p:sp>
        <p:nvSpPr>
          <p:cNvPr id="91" name="Google Shape;91;p15"/>
          <p:cNvSpPr txBox="1"/>
          <p:nvPr/>
        </p:nvSpPr>
        <p:spPr>
          <a:xfrm>
            <a:off x="247525" y="5821250"/>
            <a:ext cx="4253700" cy="1046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 sz="1200"/>
              <a:t>How do teachers measure YOUR cognition? What question would you ask someone to measure their cognition?</a:t>
            </a:r>
            <a:endParaRPr sz="1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r>
              <a:rPr lang="en" sz="1600" b="0" i="0" u="none" strike="noStrike" cap="none">
                <a:solidFill>
                  <a:srgbClr val="000000"/>
                </a:solidFill>
                <a:latin typeface="Arial"/>
                <a:ea typeface="Arial"/>
                <a:cs typeface="Arial"/>
                <a:sym typeface="Arial"/>
              </a:rPr>
              <a:t>________________________________________________________________________</a:t>
            </a:r>
            <a:endParaRPr sz="1600" b="0" i="0" u="none" strike="noStrike" cap="none">
              <a:solidFill>
                <a:srgbClr val="000000"/>
              </a:solidFill>
              <a:latin typeface="Arial"/>
              <a:ea typeface="Arial"/>
              <a:cs typeface="Arial"/>
              <a:sym typeface="Arial"/>
            </a:endParaRPr>
          </a:p>
        </p:txBody>
      </p:sp>
      <p:pic>
        <p:nvPicPr>
          <p:cNvPr id="92" name="Google Shape;92;p15"/>
          <p:cNvPicPr preferRelativeResize="0"/>
          <p:nvPr/>
        </p:nvPicPr>
        <p:blipFill>
          <a:blip r:embed="rId3">
            <a:alphaModFix/>
          </a:blip>
          <a:stretch>
            <a:fillRect/>
          </a:stretch>
        </p:blipFill>
        <p:spPr>
          <a:xfrm>
            <a:off x="4695250" y="570800"/>
            <a:ext cx="2599925" cy="6202001"/>
          </a:xfrm>
          <a:prstGeom prst="rect">
            <a:avLst/>
          </a:prstGeom>
          <a:noFill/>
          <a:ln>
            <a:noFill/>
          </a:ln>
        </p:spPr>
      </p:pic>
      <p:sp>
        <p:nvSpPr>
          <p:cNvPr id="93" name="Google Shape;93;p15"/>
          <p:cNvSpPr txBox="1"/>
          <p:nvPr/>
        </p:nvSpPr>
        <p:spPr>
          <a:xfrm>
            <a:off x="109625" y="536975"/>
            <a:ext cx="2909100" cy="1233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rgbClr val="000000"/>
                </a:solidFill>
              </a:rPr>
              <a:t>The broad term ‘cognition’ includes the many </a:t>
            </a:r>
            <a:r>
              <a:rPr lang="en" sz="1200"/>
              <a:t>jobs</a:t>
            </a:r>
            <a:r>
              <a:rPr lang="en" sz="1200">
                <a:solidFill>
                  <a:srgbClr val="000000"/>
                </a:solidFill>
              </a:rPr>
              <a:t> of </a:t>
            </a:r>
            <a:r>
              <a:rPr lang="en" sz="1200" b="1">
                <a:solidFill>
                  <a:srgbClr val="000000"/>
                </a:solidFill>
              </a:rPr>
              <a:t>thinking</a:t>
            </a:r>
            <a:r>
              <a:rPr lang="en" sz="1200">
                <a:solidFill>
                  <a:srgbClr val="000000"/>
                </a:solidFill>
              </a:rPr>
              <a:t>, like mental alertness, spatial orientation, memory, and recognition and emotions. Cognition generally declines with age. </a:t>
            </a:r>
            <a:endParaRPr sz="1300"/>
          </a:p>
        </p:txBody>
      </p:sp>
      <p:pic>
        <p:nvPicPr>
          <p:cNvPr id="94" name="Google Shape;94;p15">
            <a:hlinkClick r:id="rId4"/>
          </p:cNvPr>
          <p:cNvPicPr preferRelativeResize="0"/>
          <p:nvPr/>
        </p:nvPicPr>
        <p:blipFill>
          <a:blip r:embed="rId5">
            <a:alphaModFix/>
          </a:blip>
          <a:stretch>
            <a:fillRect/>
          </a:stretch>
        </p:blipFill>
        <p:spPr>
          <a:xfrm>
            <a:off x="2547852" y="4089288"/>
            <a:ext cx="1380000" cy="1360575"/>
          </a:xfrm>
          <a:prstGeom prst="rect">
            <a:avLst/>
          </a:prstGeom>
          <a:noFill/>
          <a:ln>
            <a:noFill/>
          </a:ln>
        </p:spPr>
      </p:pic>
      <p:pic>
        <p:nvPicPr>
          <p:cNvPr id="95" name="Google Shape;95;p15">
            <a:hlinkClick r:id="rId6"/>
          </p:cNvPr>
          <p:cNvPicPr preferRelativeResize="0"/>
          <p:nvPr/>
        </p:nvPicPr>
        <p:blipFill rotWithShape="1">
          <a:blip r:embed="rId7">
            <a:alphaModFix/>
          </a:blip>
          <a:srcRect l="-2760" r="2760" b="12640"/>
          <a:stretch/>
        </p:blipFill>
        <p:spPr>
          <a:xfrm>
            <a:off x="2740397" y="150200"/>
            <a:ext cx="1739930" cy="1619774"/>
          </a:xfrm>
          <a:prstGeom prst="rect">
            <a:avLst/>
          </a:prstGeom>
          <a:noFill/>
          <a:ln>
            <a:noFill/>
          </a:ln>
        </p:spPr>
      </p:pic>
      <p:sp>
        <p:nvSpPr>
          <p:cNvPr id="96" name="Google Shape;96;p15"/>
          <p:cNvSpPr txBox="1"/>
          <p:nvPr/>
        </p:nvSpPr>
        <p:spPr>
          <a:xfrm>
            <a:off x="109625" y="1683675"/>
            <a:ext cx="4391700" cy="1644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200">
                <a:solidFill>
                  <a:schemeClr val="dk1"/>
                </a:solidFill>
              </a:rPr>
              <a:t>The body has to undergo a lot of physical and mental stress on a space mission. But Scott’s cognition remained the same while in flight. But when Scott returned to Earth his cognition slowed down. He wasn’t able to process information at the same speed during flight. This could be due to many different factors like a busier schedule with more daily activities here on Earth. </a:t>
            </a:r>
            <a:endParaRPr sz="1200">
              <a:solidFill>
                <a:schemeClr val="dk1"/>
              </a:solidFill>
            </a:endParaRPr>
          </a:p>
        </p:txBody>
      </p:sp>
      <p:sp>
        <p:nvSpPr>
          <p:cNvPr id="97" name="Google Shape;97;p15"/>
          <p:cNvSpPr txBox="1"/>
          <p:nvPr/>
        </p:nvSpPr>
        <p:spPr>
          <a:xfrm>
            <a:off x="2259188" y="3429000"/>
            <a:ext cx="21651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100" u="sng" dirty="0">
                <a:solidFill>
                  <a:schemeClr val="hlink"/>
                </a:solidFill>
                <a:hlinkClick r:id="rId4"/>
              </a:rPr>
              <a:t>https://www.youtube.com/watch?v=R-sVnmmw6WY</a:t>
            </a:r>
            <a:endParaRPr dirty="0"/>
          </a:p>
        </p:txBody>
      </p:sp>
      <p:pic>
        <p:nvPicPr>
          <p:cNvPr id="98" name="Google Shape;98;p15">
            <a:hlinkClick r:id="rId4"/>
          </p:cNvPr>
          <p:cNvPicPr preferRelativeResize="0"/>
          <p:nvPr/>
        </p:nvPicPr>
        <p:blipFill rotWithShape="1">
          <a:blip r:embed="rId8">
            <a:alphaModFix/>
          </a:blip>
          <a:srcRect t="6699"/>
          <a:stretch/>
        </p:blipFill>
        <p:spPr>
          <a:xfrm>
            <a:off x="247537" y="3771700"/>
            <a:ext cx="1656175" cy="1995749"/>
          </a:xfrm>
          <a:prstGeom prst="rect">
            <a:avLst/>
          </a:prstGeom>
          <a:noFill/>
          <a:ln w="9525" cap="flat" cmpd="sng">
            <a:solidFill>
              <a:schemeClr val="dk1"/>
            </a:solidFill>
            <a:prstDash val="solid"/>
            <a:round/>
            <a:headEnd type="none" w="sm" len="sm"/>
            <a:tailEnd type="none" w="sm" len="sm"/>
          </a:ln>
        </p:spPr>
      </p:pic>
      <p:pic>
        <p:nvPicPr>
          <p:cNvPr id="2" name="Google Shape;92;p15">
            <a:hlinkClick r:id="rId9"/>
            <a:extLst>
              <a:ext uri="{FF2B5EF4-FFF2-40B4-BE49-F238E27FC236}">
                <a16:creationId xmlns:a16="http://schemas.microsoft.com/office/drawing/2014/main" id="{A9382E01-8F43-CD4B-6B2E-06F755FB4737}"/>
              </a:ext>
            </a:extLst>
          </p:cNvPr>
          <p:cNvPicPr preferRelativeResize="0"/>
          <p:nvPr/>
        </p:nvPicPr>
        <p:blipFill>
          <a:blip r:embed="rId3">
            <a:alphaModFix/>
          </a:blip>
          <a:stretch>
            <a:fillRect/>
          </a:stretch>
        </p:blipFill>
        <p:spPr>
          <a:xfrm>
            <a:off x="4695237" y="570799"/>
            <a:ext cx="2599925" cy="6202001"/>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480</Words>
  <Application>Microsoft Office PowerPoint</Application>
  <PresentationFormat>On-screen Show (4:3)</PresentationFormat>
  <Paragraphs>66</Paragraphs>
  <Slides>2</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Comic Sans MS</vt:lpstr>
      <vt:lpstr>Arial</vt:lpstr>
      <vt:lpstr>Simple Light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Frances Dellutri</cp:lastModifiedBy>
  <cp:revision>7</cp:revision>
  <dcterms:modified xsi:type="dcterms:W3CDTF">2023-10-06T01:59:55Z</dcterms:modified>
</cp:coreProperties>
</file>