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4"/>
  </p:notesMasterIdLst>
  <p:sldIdLst>
    <p:sldId id="256" r:id="rId2"/>
    <p:sldId id="257" r:id="rId3"/>
  </p:sldIdLst>
  <p:sldSz cx="9144000" cy="6858000" type="screen4x3"/>
  <p:notesSz cx="6858000" cy="9144000"/>
  <p:embeddedFontLst>
    <p:embeddedFont>
      <p:font typeface="Comic Sans MS" panose="030F0902030302020204" pitchFamily="66" charset="0"/>
      <p:regular r:id="rId5"/>
    </p:embeddedFont>
    <p:embeddedFont>
      <p:font typeface="Roboto" panose="02000000000000000000" pitchFamily="2" charset="0"/>
      <p:regular r:id="rId6"/>
      <p:bold r:id="rId7"/>
      <p:italic r:id="rId8"/>
      <p:boldItalic r:id="rId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1904"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viewProps" Target="viewProps.xml"/><Relationship Id="rId5" Type="http://schemas.openxmlformats.org/officeDocument/2006/relationships/font" Target="fonts/font1.fntdata"/><Relationship Id="rId10" Type="http://schemas.openxmlformats.org/officeDocument/2006/relationships/presProps" Target="presProps.xml"/><Relationship Id="rId4" Type="http://schemas.openxmlformats.org/officeDocument/2006/relationships/notesMaster" Target="notesMasters/notesMaster1.xml"/><Relationship Id="rId9"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ommons.wikimedia.org/wiki/File:NHGRI_Fact_Sheet-_Epigenomics_%2826453306774%29.jp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_aAhcNjmvhc"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learn.genetics.utah.edu/content/epigenetics/twins" TargetMode="External"/><Relationship Id="rId4" Type="http://schemas.openxmlformats.org/officeDocument/2006/relationships/hyperlink" Target="https://www.youtube.com/watch?v=MD3Fc0XOjWk"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dirty="0">
                <a:solidFill>
                  <a:schemeClr val="hlink"/>
                </a:solidFill>
                <a:hlinkClick r:id="rId3"/>
              </a:rPr>
              <a:t>https://commons.wikimedia.org/wiki/File:NHGRI_Fact_Sheet-_Epigenomics_%2826453306774%29.jpg</a:t>
            </a:r>
            <a:endParaRPr dirty="0"/>
          </a:p>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3bc5f24aab_0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23bc5f24aab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dirty="0">
                <a:solidFill>
                  <a:schemeClr val="hlink"/>
                </a:solidFill>
                <a:hlinkClick r:id="rId3"/>
              </a:rPr>
              <a:t>https://www.youtube.com/watch?v=_aAhcNjmvhc</a:t>
            </a:r>
            <a:endParaRPr dirty="0"/>
          </a:p>
          <a:p>
            <a:pPr marL="0" lvl="0" indent="0" algn="l" rtl="0">
              <a:spcBef>
                <a:spcPts val="0"/>
              </a:spcBef>
              <a:spcAft>
                <a:spcPts val="0"/>
              </a:spcAft>
              <a:buNone/>
            </a:pPr>
            <a:r>
              <a:rPr lang="en" u="sng" dirty="0">
                <a:solidFill>
                  <a:schemeClr val="hlink"/>
                </a:solidFill>
                <a:hlinkClick r:id="rId4"/>
              </a:rPr>
              <a:t>https://www.youtube.com/watch?v=MD3Fc0XOjWk</a:t>
            </a:r>
            <a:endParaRPr dirty="0"/>
          </a:p>
          <a:p>
            <a:pPr marL="0" lvl="0" indent="0" algn="l" rtl="0">
              <a:spcBef>
                <a:spcPts val="0"/>
              </a:spcBef>
              <a:spcAft>
                <a:spcPts val="0"/>
              </a:spcAft>
              <a:buNone/>
            </a:pPr>
            <a:r>
              <a:rPr lang="en" u="sng" dirty="0">
                <a:solidFill>
                  <a:schemeClr val="hlink"/>
                </a:solidFill>
                <a:hlinkClick r:id="rId5"/>
              </a:rPr>
              <a:t>https://learn.genetics.utah.edu/content/epigenetics/twins</a:t>
            </a:r>
            <a:endParaRPr dirty="0"/>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publicdomainpictures.net/en/view-image.php?image=42718&amp;picture=dna" TargetMode="External"/><Relationship Id="rId7" Type="http://schemas.openxmlformats.org/officeDocument/2006/relationships/hyperlink" Target="https://learn.genetics.utah.edu/content/epigenetics/contro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commons.wikimedia.org/wiki/File:NHGRI_Fact_Sheet-_Epigenomics_%2826453306774%29.jpg" TargetMode="Externa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pixabay.com/vectors/light-switch-yellow-electrical-29858/" TargetMode="External"/><Relationship Id="rId7" Type="http://schemas.openxmlformats.org/officeDocument/2006/relationships/hyperlink" Target="https://www.youtube.com/watch?v=_aAhcNjmvhc"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s://en.wikipedia.org/wiki/Epigenome" TargetMode="External"/><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hyperlink" Target="https://learn.genetics.utah.edu/content/epigenetics/twin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cxnSp>
        <p:nvCxnSpPr>
          <p:cNvPr id="60" name="Google Shape;60;p15"/>
          <p:cNvCxnSpPr/>
          <p:nvPr/>
        </p:nvCxnSpPr>
        <p:spPr>
          <a:xfrm>
            <a:off x="4572000" y="-29950"/>
            <a:ext cx="20100" cy="6897900"/>
          </a:xfrm>
          <a:prstGeom prst="straightConnector1">
            <a:avLst/>
          </a:prstGeom>
          <a:noFill/>
          <a:ln w="9525" cap="flat" cmpd="sng">
            <a:solidFill>
              <a:schemeClr val="dk2"/>
            </a:solidFill>
            <a:prstDash val="solid"/>
            <a:round/>
            <a:headEnd type="none" w="med" len="med"/>
            <a:tailEnd type="none" w="med" len="med"/>
          </a:ln>
        </p:spPr>
      </p:cxnSp>
      <p:sp>
        <p:nvSpPr>
          <p:cNvPr id="61" name="Google Shape;61;p15"/>
          <p:cNvSpPr txBox="1"/>
          <p:nvPr/>
        </p:nvSpPr>
        <p:spPr>
          <a:xfrm>
            <a:off x="8943300" y="6566400"/>
            <a:ext cx="200700" cy="20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1</a:t>
            </a:r>
            <a:endParaRPr/>
          </a:p>
        </p:txBody>
      </p:sp>
      <p:sp>
        <p:nvSpPr>
          <p:cNvPr id="62" name="Google Shape;62;p15"/>
          <p:cNvSpPr txBox="1"/>
          <p:nvPr/>
        </p:nvSpPr>
        <p:spPr>
          <a:xfrm>
            <a:off x="0" y="6566400"/>
            <a:ext cx="274200" cy="20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4</a:t>
            </a:r>
            <a:endParaRPr/>
          </a:p>
        </p:txBody>
      </p:sp>
      <p:sp>
        <p:nvSpPr>
          <p:cNvPr id="63" name="Google Shape;63;p15"/>
          <p:cNvSpPr txBox="1"/>
          <p:nvPr/>
        </p:nvSpPr>
        <p:spPr>
          <a:xfrm>
            <a:off x="0" y="6457800"/>
            <a:ext cx="377700" cy="400200"/>
          </a:xfrm>
          <a:prstGeom prst="rect">
            <a:avLst/>
          </a:prstGeom>
          <a:solidFill>
            <a:srgbClr val="FFFFFF"/>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Comic Sans MS"/>
                <a:ea typeface="Comic Sans MS"/>
                <a:cs typeface="Comic Sans MS"/>
                <a:sym typeface="Comic Sans MS"/>
              </a:rPr>
              <a:t>4</a:t>
            </a:r>
            <a:endParaRPr sz="1400" b="0" i="0" u="none" strike="noStrike" cap="none">
              <a:solidFill>
                <a:srgbClr val="000000"/>
              </a:solidFill>
              <a:latin typeface="Comic Sans MS"/>
              <a:ea typeface="Comic Sans MS"/>
              <a:cs typeface="Comic Sans MS"/>
              <a:sym typeface="Comic Sans MS"/>
            </a:endParaRPr>
          </a:p>
        </p:txBody>
      </p:sp>
      <p:sp>
        <p:nvSpPr>
          <p:cNvPr id="64" name="Google Shape;64;p15"/>
          <p:cNvSpPr txBox="1"/>
          <p:nvPr/>
        </p:nvSpPr>
        <p:spPr>
          <a:xfrm>
            <a:off x="243625" y="730875"/>
            <a:ext cx="3423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15"/>
          <p:cNvSpPr txBox="1"/>
          <p:nvPr/>
        </p:nvSpPr>
        <p:spPr>
          <a:xfrm>
            <a:off x="6821450" y="0"/>
            <a:ext cx="23775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Name___________________________</a:t>
            </a:r>
            <a:endParaRPr sz="1000" b="0" i="0" u="none" strike="noStrike" cap="none">
              <a:solidFill>
                <a:srgbClr val="000000"/>
              </a:solidFill>
              <a:latin typeface="Arial"/>
              <a:ea typeface="Arial"/>
              <a:cs typeface="Arial"/>
              <a:sym typeface="Arial"/>
            </a:endParaRPr>
          </a:p>
        </p:txBody>
      </p:sp>
      <p:sp>
        <p:nvSpPr>
          <p:cNvPr id="66" name="Google Shape;66;p15"/>
          <p:cNvSpPr txBox="1"/>
          <p:nvPr/>
        </p:nvSpPr>
        <p:spPr>
          <a:xfrm>
            <a:off x="0" y="6457800"/>
            <a:ext cx="377700" cy="400200"/>
          </a:xfrm>
          <a:prstGeom prst="rect">
            <a:avLst/>
          </a:prstGeom>
          <a:solidFill>
            <a:srgbClr val="FFFFFF"/>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Comic Sans MS"/>
                <a:ea typeface="Comic Sans MS"/>
                <a:cs typeface="Comic Sans MS"/>
                <a:sym typeface="Comic Sans MS"/>
              </a:rPr>
              <a:t>4</a:t>
            </a:r>
            <a:endParaRPr sz="1400" b="0" i="0" u="none" strike="noStrike" cap="none">
              <a:solidFill>
                <a:srgbClr val="000000"/>
              </a:solidFill>
              <a:latin typeface="Comic Sans MS"/>
              <a:ea typeface="Comic Sans MS"/>
              <a:cs typeface="Comic Sans MS"/>
              <a:sym typeface="Comic Sans MS"/>
            </a:endParaRPr>
          </a:p>
        </p:txBody>
      </p:sp>
      <p:sp>
        <p:nvSpPr>
          <p:cNvPr id="67" name="Google Shape;67;p15"/>
          <p:cNvSpPr txBox="1"/>
          <p:nvPr/>
        </p:nvSpPr>
        <p:spPr>
          <a:xfrm>
            <a:off x="243625" y="730875"/>
            <a:ext cx="3423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15"/>
          <p:cNvSpPr/>
          <p:nvPr/>
        </p:nvSpPr>
        <p:spPr>
          <a:xfrm>
            <a:off x="6565816" y="4088609"/>
            <a:ext cx="2377484" cy="383851"/>
          </a:xfrm>
          <a:prstGeom prst="rect">
            <a:avLst/>
          </a:prstGeom>
        </p:spPr>
        <p:txBody>
          <a:bodyPr>
            <a:prstTxWarp prst="textPlain">
              <a:avLst/>
            </a:prstTxWarp>
          </a:bodyPr>
          <a:lstStyle/>
          <a:p>
            <a:pPr lvl="0" algn="ctr"/>
            <a:r>
              <a:rPr b="0" i="0" dirty="0">
                <a:ln w="9525" cap="flat" cmpd="sng">
                  <a:solidFill>
                    <a:srgbClr val="632E62"/>
                  </a:solidFill>
                  <a:prstDash val="solid"/>
                  <a:round/>
                  <a:headEnd type="none" w="sm" len="sm"/>
                  <a:tailEnd type="none" w="sm" len="sm"/>
                </a:ln>
                <a:solidFill>
                  <a:srgbClr val="000000"/>
                </a:solidFill>
                <a:latin typeface="Arial"/>
              </a:rPr>
              <a:t>Results</a:t>
            </a:r>
          </a:p>
        </p:txBody>
      </p:sp>
      <p:sp>
        <p:nvSpPr>
          <p:cNvPr id="69" name="Google Shape;69;p15"/>
          <p:cNvSpPr txBox="1"/>
          <p:nvPr/>
        </p:nvSpPr>
        <p:spPr>
          <a:xfrm>
            <a:off x="4713388" y="5788797"/>
            <a:ext cx="4386900" cy="1108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dirty="0"/>
              <a:t>Scientists know that some lifestyle choices can cause harmful changes to the epigenome. Name 1 lifestyle choice that could be harmful to the epigenome. </a:t>
            </a:r>
            <a:endParaRPr sz="1200" dirty="0"/>
          </a:p>
          <a:p>
            <a:pPr marL="0" marR="0" lvl="0" indent="0" algn="l" rtl="0">
              <a:lnSpc>
                <a:spcPct val="100000"/>
              </a:lnSpc>
              <a:spcBef>
                <a:spcPts val="0"/>
              </a:spcBef>
              <a:spcAft>
                <a:spcPts val="0"/>
              </a:spcAft>
              <a:buClr>
                <a:srgbClr val="000000"/>
              </a:buClr>
              <a:buSzPts val="1200"/>
              <a:buFont typeface="Arial"/>
              <a:buNone/>
            </a:pPr>
            <a:endParaRPr sz="1200" dirty="0"/>
          </a:p>
          <a:p>
            <a:pPr marL="0" marR="0" lvl="0" indent="0" algn="l" rtl="0">
              <a:lnSpc>
                <a:spcPct val="100000"/>
              </a:lnSpc>
              <a:spcBef>
                <a:spcPts val="0"/>
              </a:spcBef>
              <a:spcAft>
                <a:spcPts val="0"/>
              </a:spcAft>
              <a:buClr>
                <a:srgbClr val="000000"/>
              </a:buClr>
              <a:buSzPts val="1200"/>
              <a:buFont typeface="Arial"/>
              <a:buNone/>
            </a:pPr>
            <a:r>
              <a:rPr lang="en" sz="1200" dirty="0"/>
              <a:t>_________________________________________________</a:t>
            </a:r>
            <a:endParaRPr sz="1200" dirty="0"/>
          </a:p>
        </p:txBody>
      </p:sp>
      <p:sp>
        <p:nvSpPr>
          <p:cNvPr id="70" name="Google Shape;70;p15"/>
          <p:cNvSpPr txBox="1"/>
          <p:nvPr/>
        </p:nvSpPr>
        <p:spPr>
          <a:xfrm>
            <a:off x="6821450" y="0"/>
            <a:ext cx="23775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Name___________________________</a:t>
            </a:r>
            <a:endParaRPr sz="1000" b="0" i="0" u="none" strike="noStrike" cap="none">
              <a:solidFill>
                <a:srgbClr val="000000"/>
              </a:solidFill>
              <a:latin typeface="Arial"/>
              <a:ea typeface="Arial"/>
              <a:cs typeface="Arial"/>
              <a:sym typeface="Arial"/>
            </a:endParaRPr>
          </a:p>
        </p:txBody>
      </p:sp>
      <p:sp>
        <p:nvSpPr>
          <p:cNvPr id="71" name="Google Shape;71;p15"/>
          <p:cNvSpPr/>
          <p:nvPr/>
        </p:nvSpPr>
        <p:spPr>
          <a:xfrm>
            <a:off x="4748326" y="244450"/>
            <a:ext cx="2793169" cy="457150"/>
          </a:xfrm>
          <a:prstGeom prst="rect">
            <a:avLst/>
          </a:prstGeom>
        </p:spPr>
        <p:txBody>
          <a:bodyPr>
            <a:prstTxWarp prst="textPlain">
              <a:avLst/>
            </a:prstTxWarp>
          </a:bodyPr>
          <a:lstStyle/>
          <a:p>
            <a:pPr lvl="0" algn="ctr"/>
            <a:r>
              <a:rPr b="0" i="0">
                <a:ln w="9525" cap="flat" cmpd="sng">
                  <a:solidFill>
                    <a:srgbClr val="632E62"/>
                  </a:solidFill>
                  <a:prstDash val="solid"/>
                  <a:round/>
                  <a:headEnd type="none" w="sm" len="sm"/>
                  <a:tailEnd type="none" w="sm" len="sm"/>
                </a:ln>
                <a:solidFill>
                  <a:srgbClr val="000000"/>
                </a:solidFill>
                <a:latin typeface="Arial"/>
              </a:rPr>
              <a:t>Epigenomics</a:t>
            </a:r>
          </a:p>
        </p:txBody>
      </p:sp>
      <p:sp>
        <p:nvSpPr>
          <p:cNvPr id="72" name="Google Shape;72;p15"/>
          <p:cNvSpPr txBox="1"/>
          <p:nvPr/>
        </p:nvSpPr>
        <p:spPr>
          <a:xfrm>
            <a:off x="4677550" y="4490412"/>
            <a:ext cx="4298700" cy="1280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000000"/>
              </a:buClr>
              <a:buSzPts val="1100"/>
              <a:buFont typeface="Arial"/>
              <a:buNone/>
            </a:pPr>
            <a:r>
              <a:rPr lang="en" sz="1300" dirty="0">
                <a:solidFill>
                  <a:srgbClr val="000000"/>
                </a:solidFill>
              </a:rPr>
              <a:t>Scott’s e</a:t>
            </a:r>
            <a:r>
              <a:rPr lang="en" sz="1300" dirty="0"/>
              <a:t>pigenome</a:t>
            </a:r>
            <a:r>
              <a:rPr lang="en" sz="1300" dirty="0">
                <a:solidFill>
                  <a:srgbClr val="000000"/>
                </a:solidFill>
              </a:rPr>
              <a:t> </a:t>
            </a:r>
            <a:r>
              <a:rPr lang="en" sz="1300" u="sng" dirty="0">
                <a:solidFill>
                  <a:srgbClr val="000000"/>
                </a:solidFill>
              </a:rPr>
              <a:t>was</a:t>
            </a:r>
            <a:r>
              <a:rPr lang="en" sz="1300" dirty="0">
                <a:solidFill>
                  <a:srgbClr val="000000"/>
                </a:solidFill>
              </a:rPr>
              <a:t> affected by spaceflight. </a:t>
            </a:r>
            <a:r>
              <a:rPr lang="en" sz="1300" u="sng" dirty="0">
                <a:solidFill>
                  <a:srgbClr val="000000"/>
                </a:solidFill>
              </a:rPr>
              <a:t>BUT </a:t>
            </a:r>
            <a:r>
              <a:rPr lang="en" sz="1300" dirty="0"/>
              <a:t>Mark (here on Earth) also experienced changes to his epigenome. So, scientists concluded the changes to Scott’s epigenome was the result of a natural process and not due to the changes in gravity. </a:t>
            </a:r>
            <a:endParaRPr dirty="0"/>
          </a:p>
        </p:txBody>
      </p:sp>
      <p:pic>
        <p:nvPicPr>
          <p:cNvPr id="73" name="Google Shape;73;p15">
            <a:hlinkClick r:id="rId3"/>
          </p:cNvPr>
          <p:cNvPicPr preferRelativeResize="0"/>
          <p:nvPr/>
        </p:nvPicPr>
        <p:blipFill rotWithShape="1">
          <a:blip r:embed="rId4">
            <a:alphaModFix/>
          </a:blip>
          <a:srcRect t="23388" b="18156"/>
          <a:stretch/>
        </p:blipFill>
        <p:spPr>
          <a:xfrm>
            <a:off x="4806525" y="4040912"/>
            <a:ext cx="1598925" cy="493501"/>
          </a:xfrm>
          <a:prstGeom prst="rect">
            <a:avLst/>
          </a:prstGeom>
          <a:noFill/>
          <a:ln>
            <a:noFill/>
          </a:ln>
        </p:spPr>
      </p:pic>
      <p:sp>
        <p:nvSpPr>
          <p:cNvPr id="74" name="Google Shape;74;p15"/>
          <p:cNvSpPr txBox="1"/>
          <p:nvPr/>
        </p:nvSpPr>
        <p:spPr>
          <a:xfrm>
            <a:off x="4748325" y="771512"/>
            <a:ext cx="1500900" cy="1919135"/>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1500"/>
              </a:spcBef>
              <a:spcAft>
                <a:spcPts val="0"/>
              </a:spcAft>
              <a:buClr>
                <a:schemeClr val="dk1"/>
              </a:buClr>
              <a:buSzPts val="1100"/>
              <a:buFont typeface="Arial"/>
              <a:buNone/>
            </a:pPr>
            <a:r>
              <a:rPr lang="en" sz="1300" b="1" dirty="0">
                <a:solidFill>
                  <a:schemeClr val="dk1"/>
                </a:solidFill>
                <a:latin typeface="Roboto"/>
                <a:ea typeface="Roboto"/>
                <a:cs typeface="Roboto"/>
                <a:sym typeface="Roboto"/>
              </a:rPr>
              <a:t>Scientists are trying to better understand the Epigenome to keep our bodies healthy and working right.</a:t>
            </a:r>
            <a:endParaRPr sz="1500" b="1" dirty="0"/>
          </a:p>
        </p:txBody>
      </p:sp>
      <p:sp>
        <p:nvSpPr>
          <p:cNvPr id="75" name="Google Shape;75;p15"/>
          <p:cNvSpPr txBox="1"/>
          <p:nvPr/>
        </p:nvSpPr>
        <p:spPr>
          <a:xfrm>
            <a:off x="4713388" y="2514950"/>
            <a:ext cx="1662600" cy="1006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500"/>
              </a:spcBef>
              <a:spcAft>
                <a:spcPts val="0"/>
              </a:spcAft>
              <a:buNone/>
            </a:pPr>
            <a:r>
              <a:rPr lang="en" sz="1200">
                <a:solidFill>
                  <a:srgbClr val="374151"/>
                </a:solidFill>
                <a:highlight>
                  <a:schemeClr val="lt1"/>
                </a:highlight>
                <a:latin typeface="Roboto"/>
                <a:ea typeface="Roboto"/>
                <a:cs typeface="Roboto"/>
                <a:sym typeface="Roboto"/>
              </a:rPr>
              <a:t>The epigenome is a collection of tiny tags or markers that sit on top of your DNA.</a:t>
            </a:r>
            <a:endParaRPr sz="1200">
              <a:solidFill>
                <a:schemeClr val="dk1"/>
              </a:solidFill>
              <a:highlight>
                <a:schemeClr val="lt1"/>
              </a:highlight>
            </a:endParaRPr>
          </a:p>
        </p:txBody>
      </p:sp>
      <p:pic>
        <p:nvPicPr>
          <p:cNvPr id="76" name="Google Shape;76;p15">
            <a:hlinkClick r:id="rId5"/>
          </p:cNvPr>
          <p:cNvPicPr preferRelativeResize="0"/>
          <p:nvPr/>
        </p:nvPicPr>
        <p:blipFill>
          <a:blip r:embed="rId6">
            <a:alphaModFix/>
          </a:blip>
          <a:stretch>
            <a:fillRect/>
          </a:stretch>
        </p:blipFill>
        <p:spPr>
          <a:xfrm>
            <a:off x="6405450" y="755838"/>
            <a:ext cx="2606675" cy="2606674"/>
          </a:xfrm>
          <a:prstGeom prst="rect">
            <a:avLst/>
          </a:prstGeom>
          <a:noFill/>
          <a:ln>
            <a:noFill/>
          </a:ln>
        </p:spPr>
      </p:pic>
      <p:sp>
        <p:nvSpPr>
          <p:cNvPr id="77" name="Google Shape;77;p15"/>
          <p:cNvSpPr txBox="1"/>
          <p:nvPr/>
        </p:nvSpPr>
        <p:spPr>
          <a:xfrm>
            <a:off x="4687350" y="3416744"/>
            <a:ext cx="4521300" cy="5541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1500"/>
              </a:spcBef>
              <a:spcAft>
                <a:spcPts val="0"/>
              </a:spcAft>
              <a:buNone/>
            </a:pPr>
            <a:r>
              <a:rPr lang="en" sz="1200">
                <a:solidFill>
                  <a:schemeClr val="dk1"/>
                </a:solidFill>
                <a:latin typeface="Roboto"/>
                <a:ea typeface="Roboto"/>
                <a:cs typeface="Roboto"/>
                <a:sym typeface="Roboto"/>
              </a:rPr>
              <a:t>The epigenome helps control how your body works by deciding which instructions (genes) should be used. </a:t>
            </a:r>
            <a:endParaRPr sz="1200">
              <a:solidFill>
                <a:schemeClr val="dk1"/>
              </a:solidFill>
              <a:latin typeface="Roboto"/>
              <a:ea typeface="Roboto"/>
              <a:cs typeface="Roboto"/>
              <a:sym typeface="Roboto"/>
            </a:endParaRPr>
          </a:p>
        </p:txBody>
      </p:sp>
      <p:sp>
        <p:nvSpPr>
          <p:cNvPr id="78" name="Google Shape;78;p15"/>
          <p:cNvSpPr/>
          <p:nvPr/>
        </p:nvSpPr>
        <p:spPr>
          <a:xfrm rot="-4038372">
            <a:off x="6331984" y="2632985"/>
            <a:ext cx="661731" cy="477325"/>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Tag</a:t>
            </a:r>
            <a:endParaRPr sz="1200"/>
          </a:p>
        </p:txBody>
      </p:sp>
      <p:sp>
        <p:nvSpPr>
          <p:cNvPr id="79" name="Google Shape;79;p15"/>
          <p:cNvSpPr/>
          <p:nvPr/>
        </p:nvSpPr>
        <p:spPr>
          <a:xfrm rot="-4038372">
            <a:off x="7027384" y="2962073"/>
            <a:ext cx="661731" cy="477325"/>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Tag</a:t>
            </a:r>
            <a:endParaRPr sz="1200"/>
          </a:p>
        </p:txBody>
      </p:sp>
      <p:sp>
        <p:nvSpPr>
          <p:cNvPr id="80" name="Google Shape;80;p15"/>
          <p:cNvSpPr/>
          <p:nvPr/>
        </p:nvSpPr>
        <p:spPr>
          <a:xfrm rot="1522736">
            <a:off x="8173665" y="2678714"/>
            <a:ext cx="998126" cy="457325"/>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700"/>
              <a:t>Gene turned on</a:t>
            </a:r>
            <a:endParaRPr sz="700"/>
          </a:p>
        </p:txBody>
      </p:sp>
      <p:pic>
        <p:nvPicPr>
          <p:cNvPr id="81" name="Google Shape;81;p15">
            <a:hlinkClick r:id="rId7"/>
          </p:cNvPr>
          <p:cNvPicPr preferRelativeResize="0"/>
          <p:nvPr/>
        </p:nvPicPr>
        <p:blipFill>
          <a:blip r:embed="rId8">
            <a:alphaModFix/>
          </a:blip>
          <a:stretch>
            <a:fillRect/>
          </a:stretch>
        </p:blipFill>
        <p:spPr>
          <a:xfrm>
            <a:off x="135925" y="508825"/>
            <a:ext cx="4298699" cy="2294251"/>
          </a:xfrm>
          <a:prstGeom prst="rect">
            <a:avLst/>
          </a:prstGeom>
          <a:noFill/>
          <a:ln w="9525" cap="flat" cmpd="sng">
            <a:solidFill>
              <a:schemeClr val="dk1"/>
            </a:solidFill>
            <a:prstDash val="solid"/>
            <a:round/>
            <a:headEnd type="none" w="sm" len="sm"/>
            <a:tailEnd type="none" w="sm" len="sm"/>
          </a:ln>
        </p:spPr>
      </p:pic>
      <p:sp>
        <p:nvSpPr>
          <p:cNvPr id="82" name="Google Shape;82;p15"/>
          <p:cNvSpPr/>
          <p:nvPr/>
        </p:nvSpPr>
        <p:spPr>
          <a:xfrm>
            <a:off x="135920" y="36700"/>
            <a:ext cx="2079896" cy="383850"/>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chemeClr val="dk1"/>
                </a:solidFill>
                <a:latin typeface="Arial"/>
              </a:rPr>
              <a:t>Activity</a:t>
            </a:r>
          </a:p>
        </p:txBody>
      </p:sp>
      <p:sp>
        <p:nvSpPr>
          <p:cNvPr id="83" name="Google Shape;83;p15"/>
          <p:cNvSpPr txBox="1"/>
          <p:nvPr/>
        </p:nvSpPr>
        <p:spPr>
          <a:xfrm>
            <a:off x="2215825" y="-32975"/>
            <a:ext cx="23775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u="sng">
                <a:solidFill>
                  <a:srgbClr val="0066FF"/>
                </a:solidFill>
                <a:hlinkClick r:id="rId7">
                  <a:extLst>
                    <a:ext uri="{A12FA001-AC4F-418D-AE19-62706E023703}">
                      <ahyp:hlinkClr xmlns:ahyp="http://schemas.microsoft.com/office/drawing/2018/hyperlinkcolor" val="tx"/>
                    </a:ext>
                  </a:extLst>
                </a:hlinkClick>
              </a:rPr>
              <a:t>https://learn.genetics.utah.edu/content/epigenetics/control/</a:t>
            </a:r>
            <a:r>
              <a:rPr lang="en" sz="1100">
                <a:solidFill>
                  <a:schemeClr val="dk1"/>
                </a:solidFill>
              </a:rPr>
              <a:t> </a:t>
            </a:r>
            <a:endParaRPr sz="1100">
              <a:solidFill>
                <a:schemeClr val="dk1"/>
              </a:solidFill>
            </a:endParaRPr>
          </a:p>
        </p:txBody>
      </p:sp>
      <p:sp>
        <p:nvSpPr>
          <p:cNvPr id="84" name="Google Shape;84;p15"/>
          <p:cNvSpPr txBox="1"/>
          <p:nvPr/>
        </p:nvSpPr>
        <p:spPr>
          <a:xfrm>
            <a:off x="135925" y="2915825"/>
            <a:ext cx="4298700" cy="69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dk1"/>
                </a:solidFill>
              </a:rPr>
              <a:t>Directions: Explore the University of Utah’s interactive epigenetics page and track green fluorescent protein (GFP) expression! Then answer the questions below. </a:t>
            </a:r>
            <a:endParaRPr sz="1100"/>
          </a:p>
        </p:txBody>
      </p:sp>
      <p:sp>
        <p:nvSpPr>
          <p:cNvPr id="85" name="Google Shape;85;p15"/>
          <p:cNvSpPr txBox="1"/>
          <p:nvPr/>
        </p:nvSpPr>
        <p:spPr>
          <a:xfrm>
            <a:off x="279650" y="3521450"/>
            <a:ext cx="4206900" cy="3005100"/>
          </a:xfrm>
          <a:prstGeom prst="rect">
            <a:avLst/>
          </a:prstGeom>
          <a:noFill/>
          <a:ln>
            <a:noFill/>
          </a:ln>
        </p:spPr>
        <p:txBody>
          <a:bodyPr spcFirstLastPara="1" wrap="square" lIns="91425" tIns="91425" rIns="91425" bIns="91425" anchor="t" anchorCtr="0">
            <a:noAutofit/>
          </a:bodyPr>
          <a:lstStyle/>
          <a:p>
            <a:pPr marL="152400" lvl="0" algn="l" rtl="0">
              <a:spcBef>
                <a:spcPts val="0"/>
              </a:spcBef>
              <a:spcAft>
                <a:spcPts val="0"/>
              </a:spcAft>
              <a:buSzPts val="1200"/>
            </a:pPr>
            <a:r>
              <a:rPr lang="en" sz="1200" dirty="0">
                <a:solidFill>
                  <a:schemeClr val="dk1"/>
                </a:solidFill>
              </a:rPr>
              <a:t>What is a histone? </a:t>
            </a:r>
            <a:endParaRPr sz="1200" dirty="0">
              <a:solidFill>
                <a:schemeClr val="dk1"/>
              </a:solidFill>
            </a:endParaRPr>
          </a:p>
          <a:p>
            <a:pPr marL="45720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 dirty="0">
                <a:solidFill>
                  <a:schemeClr val="dk1"/>
                </a:solidFill>
              </a:rPr>
              <a:t>_______________________________________</a:t>
            </a:r>
            <a:endParaRPr dirty="0">
              <a:solidFill>
                <a:schemeClr val="dk1"/>
              </a:solidFill>
            </a:endParaRPr>
          </a:p>
          <a:p>
            <a:pPr marL="0" lvl="0" indent="0" algn="l" rtl="0">
              <a:spcBef>
                <a:spcPts val="0"/>
              </a:spcBef>
              <a:spcAft>
                <a:spcPts val="0"/>
              </a:spcAft>
              <a:buNone/>
            </a:pPr>
            <a:endParaRPr dirty="0">
              <a:solidFill>
                <a:schemeClr val="dk1"/>
              </a:solidFill>
            </a:endParaRPr>
          </a:p>
          <a:p>
            <a:pPr marL="152400" lvl="0" algn="l" rtl="0">
              <a:spcBef>
                <a:spcPts val="0"/>
              </a:spcBef>
              <a:spcAft>
                <a:spcPts val="0"/>
              </a:spcAft>
              <a:buClr>
                <a:schemeClr val="dk1"/>
              </a:buClr>
              <a:buSzPts val="1200"/>
            </a:pPr>
            <a:r>
              <a:rPr lang="en" sz="1200" dirty="0">
                <a:solidFill>
                  <a:schemeClr val="dk1"/>
                </a:solidFill>
              </a:rPr>
              <a:t>What does a methyl tag do to a gene? </a:t>
            </a:r>
            <a:endParaRPr sz="1200" dirty="0">
              <a:solidFill>
                <a:schemeClr val="dk1"/>
              </a:solidFill>
            </a:endParaRPr>
          </a:p>
          <a:p>
            <a:pPr marL="45720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r>
              <a:rPr lang="en" dirty="0">
                <a:solidFill>
                  <a:schemeClr val="dk1"/>
                </a:solidFill>
              </a:rPr>
              <a:t>_______________________________________</a:t>
            </a:r>
            <a:endParaRPr dirty="0">
              <a:solidFill>
                <a:schemeClr val="dk1"/>
              </a:solidFill>
            </a:endParaRPr>
          </a:p>
          <a:p>
            <a:pPr marL="0" lvl="0" indent="0" algn="l" rtl="0">
              <a:spcBef>
                <a:spcPts val="0"/>
              </a:spcBef>
              <a:spcAft>
                <a:spcPts val="0"/>
              </a:spcAft>
              <a:buNone/>
            </a:pPr>
            <a:endParaRPr dirty="0">
              <a:solidFill>
                <a:schemeClr val="dk1"/>
              </a:solidFill>
            </a:endParaRPr>
          </a:p>
          <a:p>
            <a:pPr marL="152400" lvl="0" algn="l" rtl="0">
              <a:spcBef>
                <a:spcPts val="0"/>
              </a:spcBef>
              <a:spcAft>
                <a:spcPts val="0"/>
              </a:spcAft>
              <a:buClr>
                <a:schemeClr val="dk1"/>
              </a:buClr>
              <a:buSzPts val="1200"/>
            </a:pPr>
            <a:r>
              <a:rPr lang="en" sz="1200" dirty="0">
                <a:solidFill>
                  <a:schemeClr val="dk1"/>
                </a:solidFill>
              </a:rPr>
              <a:t>What does an acetyl tag do to a gene? </a:t>
            </a:r>
            <a:endParaRPr sz="1200" dirty="0">
              <a:solidFill>
                <a:schemeClr val="dk1"/>
              </a:solidFill>
            </a:endParaRPr>
          </a:p>
          <a:p>
            <a:pPr marL="45720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 dirty="0">
                <a:solidFill>
                  <a:schemeClr val="dk1"/>
                </a:solidFill>
              </a:rPr>
              <a:t>_______________________________________</a:t>
            </a:r>
            <a:endParaRPr dirty="0">
              <a:solidFill>
                <a:schemeClr val="dk1"/>
              </a:solidFill>
            </a:endParaRPr>
          </a:p>
          <a:p>
            <a:pPr marL="0" lvl="0" indent="0" algn="l" rtl="0">
              <a:spcBef>
                <a:spcPts val="0"/>
              </a:spcBef>
              <a:spcAft>
                <a:spcPts val="0"/>
              </a:spcAft>
              <a:buNone/>
            </a:pPr>
            <a:endParaRPr dirty="0">
              <a:solidFill>
                <a:schemeClr val="dk1"/>
              </a:solidFill>
            </a:endParaRPr>
          </a:p>
          <a:p>
            <a:pPr marL="139700" lvl="0" algn="l" rtl="0">
              <a:spcBef>
                <a:spcPts val="0"/>
              </a:spcBef>
              <a:spcAft>
                <a:spcPts val="0"/>
              </a:spcAft>
              <a:buClr>
                <a:schemeClr val="dk1"/>
              </a:buClr>
              <a:buSzPts val="1400"/>
            </a:pPr>
            <a:r>
              <a:rPr lang="en" sz="1200" dirty="0">
                <a:solidFill>
                  <a:schemeClr val="dk1"/>
                </a:solidFill>
              </a:rPr>
              <a:t>Can these tags cause changes in a person’s DNA?</a:t>
            </a:r>
            <a:r>
              <a:rPr lang="en" dirty="0">
                <a:solidFill>
                  <a:schemeClr val="dk1"/>
                </a:solidFill>
              </a:rPr>
              <a:t> </a:t>
            </a:r>
            <a:r>
              <a:rPr lang="en" sz="1200" dirty="0">
                <a:solidFill>
                  <a:schemeClr val="dk1"/>
                </a:solidFill>
              </a:rPr>
              <a:t>Can they change a person’s traits?</a:t>
            </a:r>
            <a:endParaRPr sz="1200" dirty="0">
              <a:solidFill>
                <a:schemeClr val="dk1"/>
              </a:solidFill>
            </a:endParaRPr>
          </a:p>
          <a:p>
            <a:pPr marL="0" lvl="0" indent="0" algn="l" rtl="0">
              <a:spcBef>
                <a:spcPts val="0"/>
              </a:spcBef>
              <a:spcAft>
                <a:spcPts val="0"/>
              </a:spcAft>
              <a:buNone/>
            </a:pPr>
            <a:r>
              <a:rPr lang="en" dirty="0">
                <a:solidFill>
                  <a:schemeClr val="dk1"/>
                </a:solidFill>
              </a:rPr>
              <a:t>_______________________________________</a:t>
            </a:r>
            <a:endParaRPr dirty="0">
              <a:solidFill>
                <a:schemeClr val="dk1"/>
              </a:solidFill>
            </a:endParaRPr>
          </a:p>
          <a:p>
            <a:pPr marL="0" lvl="0" indent="0" algn="l" rtl="0">
              <a:spcBef>
                <a:spcPts val="0"/>
              </a:spcBef>
              <a:spcAft>
                <a:spcPts val="0"/>
              </a:spcAft>
              <a:buNone/>
            </a:pPr>
            <a:endParaRPr dirty="0">
              <a:solidFill>
                <a:schemeClr val="dk1"/>
              </a:solidFill>
            </a:endParaRPr>
          </a:p>
          <a:p>
            <a:pPr marL="457200" lvl="0" indent="0" algn="l" rtl="0">
              <a:spcBef>
                <a:spcPts val="0"/>
              </a:spcBef>
              <a:spcAft>
                <a:spcPts val="0"/>
              </a:spcAft>
              <a:buNone/>
            </a:pPr>
            <a:endParaRPr dirty="0">
              <a:solidFill>
                <a:schemeClr val="dk1"/>
              </a:solidFill>
            </a:endParaRPr>
          </a:p>
          <a:p>
            <a:pPr marL="45720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cxnSp>
        <p:nvCxnSpPr>
          <p:cNvPr id="90" name="Google Shape;90;p16"/>
          <p:cNvCxnSpPr/>
          <p:nvPr/>
        </p:nvCxnSpPr>
        <p:spPr>
          <a:xfrm>
            <a:off x="4572000" y="-29950"/>
            <a:ext cx="20100" cy="6897900"/>
          </a:xfrm>
          <a:prstGeom prst="straightConnector1">
            <a:avLst/>
          </a:prstGeom>
          <a:noFill/>
          <a:ln w="9525" cap="flat" cmpd="sng">
            <a:solidFill>
              <a:schemeClr val="dk2"/>
            </a:solidFill>
            <a:prstDash val="solid"/>
            <a:round/>
            <a:headEnd type="none" w="med" len="med"/>
            <a:tailEnd type="none" w="med" len="med"/>
          </a:ln>
        </p:spPr>
      </p:cxnSp>
      <p:sp>
        <p:nvSpPr>
          <p:cNvPr id="91" name="Google Shape;91;p16"/>
          <p:cNvSpPr txBox="1"/>
          <p:nvPr/>
        </p:nvSpPr>
        <p:spPr>
          <a:xfrm>
            <a:off x="0" y="6566400"/>
            <a:ext cx="274200" cy="20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2</a:t>
            </a:r>
            <a:endParaRPr/>
          </a:p>
        </p:txBody>
      </p:sp>
      <p:sp>
        <p:nvSpPr>
          <p:cNvPr id="92" name="Google Shape;92;p16"/>
          <p:cNvSpPr txBox="1"/>
          <p:nvPr/>
        </p:nvSpPr>
        <p:spPr>
          <a:xfrm>
            <a:off x="8824825" y="6457800"/>
            <a:ext cx="377700" cy="400200"/>
          </a:xfrm>
          <a:prstGeom prst="rect">
            <a:avLst/>
          </a:prstGeom>
          <a:solidFill>
            <a:srgbClr val="FFFFFF"/>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Comic Sans MS"/>
                <a:ea typeface="Comic Sans MS"/>
                <a:cs typeface="Comic Sans MS"/>
                <a:sym typeface="Comic Sans MS"/>
              </a:rPr>
              <a:t>3</a:t>
            </a:r>
            <a:endParaRPr sz="1400" b="0" i="0" u="none" strike="noStrike" cap="none">
              <a:solidFill>
                <a:srgbClr val="000000"/>
              </a:solidFill>
              <a:latin typeface="Comic Sans MS"/>
              <a:ea typeface="Comic Sans MS"/>
              <a:cs typeface="Comic Sans MS"/>
              <a:sym typeface="Comic Sans MS"/>
            </a:endParaRPr>
          </a:p>
        </p:txBody>
      </p:sp>
      <p:sp>
        <p:nvSpPr>
          <p:cNvPr id="93" name="Google Shape;93;p16"/>
          <p:cNvSpPr/>
          <p:nvPr/>
        </p:nvSpPr>
        <p:spPr>
          <a:xfrm>
            <a:off x="109613" y="101175"/>
            <a:ext cx="1655444" cy="383851"/>
          </a:xfrm>
          <a:prstGeom prst="rect">
            <a:avLst/>
          </a:prstGeom>
        </p:spPr>
        <p:txBody>
          <a:bodyPr>
            <a:prstTxWarp prst="textPlain">
              <a:avLst/>
            </a:prstTxWarp>
          </a:bodyPr>
          <a:lstStyle/>
          <a:p>
            <a:pPr lvl="0" algn="ctr"/>
            <a:r>
              <a:rPr b="0" i="0">
                <a:ln w="9525" cap="flat" cmpd="sng">
                  <a:solidFill>
                    <a:srgbClr val="632E62"/>
                  </a:solidFill>
                  <a:prstDash val="solid"/>
                  <a:round/>
                  <a:headEnd type="none" w="sm" len="sm"/>
                  <a:tailEnd type="none" w="sm" len="sm"/>
                </a:ln>
                <a:solidFill>
                  <a:srgbClr val="000000"/>
                </a:solidFill>
                <a:latin typeface="Arial"/>
              </a:rPr>
              <a:t>Read</a:t>
            </a:r>
          </a:p>
        </p:txBody>
      </p:sp>
      <p:sp>
        <p:nvSpPr>
          <p:cNvPr id="94" name="Google Shape;94;p16"/>
          <p:cNvSpPr/>
          <p:nvPr/>
        </p:nvSpPr>
        <p:spPr>
          <a:xfrm>
            <a:off x="4683775" y="48725"/>
            <a:ext cx="2599933" cy="488250"/>
          </a:xfrm>
          <a:prstGeom prst="rect">
            <a:avLst/>
          </a:prstGeom>
        </p:spPr>
        <p:txBody>
          <a:bodyPr>
            <a:prstTxWarp prst="textPlain">
              <a:avLst/>
            </a:prstTxWarp>
          </a:bodyPr>
          <a:lstStyle/>
          <a:p>
            <a:pPr lvl="0" algn="ctr"/>
            <a:r>
              <a:rPr b="0" i="0">
                <a:ln w="9525" cap="flat" cmpd="sng">
                  <a:solidFill>
                    <a:srgbClr val="632E62"/>
                  </a:solidFill>
                  <a:prstDash val="solid"/>
                  <a:round/>
                  <a:headEnd type="none" w="sm" len="sm"/>
                  <a:tailEnd type="none" w="sm" len="sm"/>
                </a:ln>
                <a:solidFill>
                  <a:srgbClr val="000000"/>
                </a:solidFill>
                <a:latin typeface="Arial"/>
              </a:rPr>
              <a:t>Analyze</a:t>
            </a:r>
          </a:p>
        </p:txBody>
      </p:sp>
      <p:sp>
        <p:nvSpPr>
          <p:cNvPr id="95" name="Google Shape;95;p16"/>
          <p:cNvSpPr/>
          <p:nvPr/>
        </p:nvSpPr>
        <p:spPr>
          <a:xfrm>
            <a:off x="208388" y="4419438"/>
            <a:ext cx="2007962" cy="383851"/>
          </a:xfrm>
          <a:prstGeom prst="rect">
            <a:avLst/>
          </a:prstGeom>
        </p:spPr>
        <p:txBody>
          <a:bodyPr>
            <a:prstTxWarp prst="textPlain">
              <a:avLst/>
            </a:prstTxWarp>
          </a:bodyPr>
          <a:lstStyle/>
          <a:p>
            <a:pPr lvl="0" algn="ctr"/>
            <a:r>
              <a:rPr b="0" i="0">
                <a:ln w="9525" cap="flat" cmpd="sng">
                  <a:solidFill>
                    <a:srgbClr val="632E62"/>
                  </a:solidFill>
                  <a:prstDash val="solid"/>
                  <a:round/>
                  <a:headEnd type="none" w="sm" len="sm"/>
                  <a:tailEnd type="none" w="sm" len="sm"/>
                </a:ln>
                <a:solidFill>
                  <a:srgbClr val="000000"/>
                </a:solidFill>
                <a:latin typeface="Arial"/>
              </a:rPr>
              <a:t>Watch</a:t>
            </a:r>
          </a:p>
        </p:txBody>
      </p:sp>
      <p:sp>
        <p:nvSpPr>
          <p:cNvPr id="96" name="Google Shape;96;p16"/>
          <p:cNvSpPr txBox="1"/>
          <p:nvPr/>
        </p:nvSpPr>
        <p:spPr>
          <a:xfrm>
            <a:off x="161285" y="5572588"/>
            <a:ext cx="4232100" cy="1228768"/>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100" dirty="0">
                <a:solidFill>
                  <a:schemeClr val="dk1"/>
                </a:solidFill>
              </a:rPr>
              <a:t>What lifestyle choices can lead to a healthy Epigenome?</a:t>
            </a:r>
            <a:endParaRPr sz="1100" dirty="0">
              <a:solidFill>
                <a:schemeClr val="dk1"/>
              </a:solidFill>
            </a:endParaRPr>
          </a:p>
          <a:p>
            <a:pPr marL="0" lvl="0" indent="0" algn="l" rtl="0">
              <a:lnSpc>
                <a:spcPct val="115000"/>
              </a:lnSpc>
              <a:spcBef>
                <a:spcPts val="0"/>
              </a:spcBef>
              <a:spcAft>
                <a:spcPts val="0"/>
              </a:spcAft>
              <a:buNone/>
            </a:pPr>
            <a:r>
              <a:rPr lang="en" sz="1600" b="0" i="0" u="none" strike="noStrike" cap="none" dirty="0">
                <a:solidFill>
                  <a:srgbClr val="000000"/>
                </a:solidFill>
                <a:latin typeface="Arial"/>
                <a:ea typeface="Arial"/>
                <a:cs typeface="Arial"/>
                <a:sym typeface="Arial"/>
              </a:rPr>
              <a:t>_________________________________________________________________________________________________________</a:t>
            </a:r>
            <a:endParaRPr sz="1600" b="0" i="0" u="none" strike="noStrike" cap="none" dirty="0">
              <a:solidFill>
                <a:srgbClr val="000000"/>
              </a:solidFill>
              <a:latin typeface="Arial"/>
              <a:ea typeface="Arial"/>
              <a:cs typeface="Arial"/>
              <a:sym typeface="Arial"/>
            </a:endParaRPr>
          </a:p>
        </p:txBody>
      </p:sp>
      <p:sp>
        <p:nvSpPr>
          <p:cNvPr id="97" name="Google Shape;97;p16"/>
          <p:cNvSpPr txBox="1"/>
          <p:nvPr/>
        </p:nvSpPr>
        <p:spPr>
          <a:xfrm>
            <a:off x="66275" y="536975"/>
            <a:ext cx="3836400" cy="1087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dirty="0">
                <a:solidFill>
                  <a:srgbClr val="000000"/>
                </a:solidFill>
              </a:rPr>
              <a:t>Kind of like a light switch, genes can be turned on and off, saving traits for when you need them</a:t>
            </a:r>
            <a:r>
              <a:rPr lang="en" sz="1200" dirty="0"/>
              <a:t>.</a:t>
            </a:r>
            <a:r>
              <a:rPr lang="en" sz="1200" dirty="0">
                <a:solidFill>
                  <a:srgbClr val="000000"/>
                </a:solidFill>
              </a:rPr>
              <a:t> The process by which genes are turned ‘on’ </a:t>
            </a:r>
            <a:r>
              <a:rPr lang="en" sz="1200" dirty="0"/>
              <a:t>is called </a:t>
            </a:r>
            <a:r>
              <a:rPr lang="en" sz="1200" dirty="0">
                <a:solidFill>
                  <a:srgbClr val="000000"/>
                </a:solidFill>
              </a:rPr>
              <a:t>methylation and the gene is </a:t>
            </a:r>
            <a:r>
              <a:rPr lang="en" sz="1200" dirty="0" err="1">
                <a:solidFill>
                  <a:srgbClr val="000000"/>
                </a:solidFill>
              </a:rPr>
              <a:t>tagged.</a:t>
            </a:r>
            <a:r>
              <a:rPr lang="en" sz="1200" dirty="0" err="1"/>
              <a:t>If</a:t>
            </a:r>
            <a:r>
              <a:rPr lang="en" sz="1200" dirty="0"/>
              <a:t> a gene is turned </a:t>
            </a:r>
            <a:r>
              <a:rPr lang="en" sz="1200" dirty="0">
                <a:solidFill>
                  <a:schemeClr val="dk1"/>
                </a:solidFill>
              </a:rPr>
              <a:t> ‘off’ it called </a:t>
            </a:r>
            <a:r>
              <a:rPr lang="en" sz="1200" dirty="0">
                <a:solidFill>
                  <a:srgbClr val="000000"/>
                </a:solidFill>
              </a:rPr>
              <a:t>demethylation. </a:t>
            </a:r>
            <a:r>
              <a:rPr lang="en" sz="1200" dirty="0">
                <a:solidFill>
                  <a:srgbClr val="374151"/>
                </a:solidFill>
                <a:latin typeface="Roboto"/>
                <a:ea typeface="Roboto"/>
                <a:cs typeface="Roboto"/>
                <a:sym typeface="Roboto"/>
              </a:rPr>
              <a:t>When a methyl tag is found on the Epigenome this means the switch is off, and the gene is turned off which means it is and </a:t>
            </a:r>
            <a:r>
              <a:rPr lang="en" sz="1200" u="sng" dirty="0">
                <a:solidFill>
                  <a:srgbClr val="374151"/>
                </a:solidFill>
                <a:latin typeface="Roboto"/>
                <a:ea typeface="Roboto"/>
                <a:cs typeface="Roboto"/>
                <a:sym typeface="Roboto"/>
              </a:rPr>
              <a:t>not </a:t>
            </a:r>
            <a:r>
              <a:rPr lang="en" sz="1200" dirty="0">
                <a:solidFill>
                  <a:srgbClr val="374151"/>
                </a:solidFill>
                <a:latin typeface="Roboto"/>
                <a:ea typeface="Roboto"/>
                <a:cs typeface="Roboto"/>
                <a:sym typeface="Roboto"/>
              </a:rPr>
              <a:t>producing proteins. But when a methyl tag is off, the switch is on which means the gene is turned on and it is the producing proteins. </a:t>
            </a:r>
            <a:endParaRPr sz="12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endParaRPr>
          </a:p>
          <a:p>
            <a:pPr marL="0" lvl="0" indent="0" algn="l" rtl="0">
              <a:lnSpc>
                <a:spcPct val="115000"/>
              </a:lnSpc>
              <a:spcBef>
                <a:spcPts val="0"/>
              </a:spcBef>
              <a:spcAft>
                <a:spcPts val="0"/>
              </a:spcAft>
              <a:buNone/>
            </a:pPr>
            <a:endParaRPr sz="1200" dirty="0">
              <a:solidFill>
                <a:srgbClr val="000000"/>
              </a:solidFill>
            </a:endParaRPr>
          </a:p>
          <a:p>
            <a:pPr marL="0" lvl="0" indent="0" algn="l" rtl="0">
              <a:lnSpc>
                <a:spcPct val="115000"/>
              </a:lnSpc>
              <a:spcBef>
                <a:spcPts val="0"/>
              </a:spcBef>
              <a:spcAft>
                <a:spcPts val="0"/>
              </a:spcAft>
              <a:buNone/>
            </a:pPr>
            <a:endParaRPr sz="1200" dirty="0">
              <a:solidFill>
                <a:srgbClr val="000000"/>
              </a:solidFill>
            </a:endParaRPr>
          </a:p>
        </p:txBody>
      </p:sp>
      <p:pic>
        <p:nvPicPr>
          <p:cNvPr id="98" name="Google Shape;98;p16">
            <a:hlinkClick r:id="rId3"/>
          </p:cNvPr>
          <p:cNvPicPr preferRelativeResize="0"/>
          <p:nvPr/>
        </p:nvPicPr>
        <p:blipFill rotWithShape="1">
          <a:blip r:embed="rId4">
            <a:alphaModFix/>
          </a:blip>
          <a:srcRect b="11512"/>
          <a:stretch/>
        </p:blipFill>
        <p:spPr>
          <a:xfrm>
            <a:off x="3753850" y="389350"/>
            <a:ext cx="838250" cy="1616725"/>
          </a:xfrm>
          <a:prstGeom prst="rect">
            <a:avLst/>
          </a:prstGeom>
          <a:noFill/>
          <a:ln>
            <a:noFill/>
          </a:ln>
        </p:spPr>
      </p:pic>
      <p:pic>
        <p:nvPicPr>
          <p:cNvPr id="99" name="Google Shape;99;p16">
            <a:hlinkClick r:id="rId5"/>
          </p:cNvPr>
          <p:cNvPicPr preferRelativeResize="0"/>
          <p:nvPr/>
        </p:nvPicPr>
        <p:blipFill>
          <a:blip r:embed="rId6">
            <a:alphaModFix/>
          </a:blip>
          <a:stretch>
            <a:fillRect/>
          </a:stretch>
        </p:blipFill>
        <p:spPr>
          <a:xfrm>
            <a:off x="150781" y="2835332"/>
            <a:ext cx="1328069" cy="1087200"/>
          </a:xfrm>
          <a:prstGeom prst="rect">
            <a:avLst/>
          </a:prstGeom>
          <a:noFill/>
          <a:ln w="9525" cap="flat" cmpd="sng">
            <a:solidFill>
              <a:schemeClr val="dk1"/>
            </a:solidFill>
            <a:prstDash val="solid"/>
            <a:round/>
            <a:headEnd type="none" w="sm" len="sm"/>
            <a:tailEnd type="none" w="sm" len="sm"/>
          </a:ln>
        </p:spPr>
      </p:pic>
      <p:sp>
        <p:nvSpPr>
          <p:cNvPr id="100" name="Google Shape;100;p16"/>
          <p:cNvSpPr txBox="1"/>
          <p:nvPr/>
        </p:nvSpPr>
        <p:spPr>
          <a:xfrm>
            <a:off x="1530975" y="2680175"/>
            <a:ext cx="2988900" cy="116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dirty="0"/>
              <a:t>To the left is an image of a ‘histone’ protein that has DNA wrapped tightly around it. You also see the tags that are ready to ‘unwrap’ the DNA or methylate it so that the gene can be turned on and used. </a:t>
            </a:r>
            <a:endParaRPr sz="1100" dirty="0"/>
          </a:p>
        </p:txBody>
      </p:sp>
      <p:pic>
        <p:nvPicPr>
          <p:cNvPr id="101" name="Google Shape;101;p16">
            <a:hlinkClick r:id="rId7"/>
          </p:cNvPr>
          <p:cNvPicPr preferRelativeResize="0"/>
          <p:nvPr/>
        </p:nvPicPr>
        <p:blipFill>
          <a:blip r:embed="rId8">
            <a:alphaModFix/>
          </a:blip>
          <a:stretch>
            <a:fillRect/>
          </a:stretch>
        </p:blipFill>
        <p:spPr>
          <a:xfrm>
            <a:off x="2649425" y="3841475"/>
            <a:ext cx="1769700" cy="1738650"/>
          </a:xfrm>
          <a:prstGeom prst="rect">
            <a:avLst/>
          </a:prstGeom>
          <a:noFill/>
          <a:ln>
            <a:noFill/>
          </a:ln>
        </p:spPr>
      </p:pic>
      <p:sp>
        <p:nvSpPr>
          <p:cNvPr id="102" name="Google Shape;102;p16">
            <a:hlinkClick r:id="rId7"/>
          </p:cNvPr>
          <p:cNvSpPr txBox="1"/>
          <p:nvPr/>
        </p:nvSpPr>
        <p:spPr>
          <a:xfrm>
            <a:off x="208425" y="4803300"/>
            <a:ext cx="20079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u="sng">
                <a:solidFill>
                  <a:schemeClr val="hlink"/>
                </a:solidFill>
                <a:hlinkClick r:id="rId7"/>
              </a:rPr>
              <a:t>https://www.youtube.com/watch?v=_aAhcNjmvhc</a:t>
            </a:r>
            <a:endParaRPr/>
          </a:p>
        </p:txBody>
      </p:sp>
      <p:pic>
        <p:nvPicPr>
          <p:cNvPr id="103" name="Google Shape;103;p16">
            <a:hlinkClick r:id="rId9"/>
          </p:cNvPr>
          <p:cNvPicPr preferRelativeResize="0"/>
          <p:nvPr/>
        </p:nvPicPr>
        <p:blipFill>
          <a:blip r:embed="rId10">
            <a:alphaModFix/>
          </a:blip>
          <a:stretch>
            <a:fillRect/>
          </a:stretch>
        </p:blipFill>
        <p:spPr>
          <a:xfrm>
            <a:off x="6211200" y="1498673"/>
            <a:ext cx="2932800" cy="3524325"/>
          </a:xfrm>
          <a:prstGeom prst="rect">
            <a:avLst/>
          </a:prstGeom>
          <a:noFill/>
          <a:ln>
            <a:noFill/>
          </a:ln>
        </p:spPr>
      </p:pic>
      <p:sp>
        <p:nvSpPr>
          <p:cNvPr id="104" name="Google Shape;104;p16"/>
          <p:cNvSpPr txBox="1"/>
          <p:nvPr/>
        </p:nvSpPr>
        <p:spPr>
          <a:xfrm>
            <a:off x="4805250" y="1153175"/>
            <a:ext cx="1328100" cy="43710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1200"/>
              </a:spcBef>
              <a:spcAft>
                <a:spcPts val="0"/>
              </a:spcAft>
              <a:buClr>
                <a:schemeClr val="dk1"/>
              </a:buClr>
              <a:buSzPts val="1100"/>
              <a:buFont typeface="Arial"/>
              <a:buNone/>
            </a:pPr>
            <a:r>
              <a:rPr lang="en" sz="1100"/>
              <a:t>“Identical twins are studied because the DNA of identical twins is, as the word indicates, identical. From birth to age three, these twins are very similar in appearance and in their behaviors, but as they grow older, the similarities between the twins begin to differ in appearance, and can even differ in their overall health.”</a:t>
            </a:r>
            <a:endParaRPr sz="1100"/>
          </a:p>
          <a:p>
            <a:pPr marL="0" lvl="0" indent="0" algn="ctr" rtl="0">
              <a:spcBef>
                <a:spcPts val="1200"/>
              </a:spcBef>
              <a:spcAft>
                <a:spcPts val="0"/>
              </a:spcAft>
              <a:buNone/>
            </a:pPr>
            <a:endParaRPr sz="1100"/>
          </a:p>
        </p:txBody>
      </p:sp>
      <p:sp>
        <p:nvSpPr>
          <p:cNvPr id="105" name="Google Shape;105;p16"/>
          <p:cNvSpPr/>
          <p:nvPr/>
        </p:nvSpPr>
        <p:spPr>
          <a:xfrm>
            <a:off x="4953475" y="583501"/>
            <a:ext cx="3566496" cy="383851"/>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chemeClr val="dk1"/>
                </a:solidFill>
                <a:latin typeface="Arial"/>
              </a:rPr>
              <a:t>Identical Twins</a:t>
            </a:r>
          </a:p>
        </p:txBody>
      </p:sp>
      <p:sp>
        <p:nvSpPr>
          <p:cNvPr id="106" name="Google Shape;106;p16"/>
          <p:cNvSpPr txBox="1"/>
          <p:nvPr/>
        </p:nvSpPr>
        <p:spPr>
          <a:xfrm>
            <a:off x="6211200" y="4915025"/>
            <a:ext cx="2932800" cy="743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 sz="1100"/>
              <a:t>The graph shows how similar identical twins are compared to how similar fraternal twins are.  </a:t>
            </a:r>
            <a:endParaRPr sz="1100"/>
          </a:p>
        </p:txBody>
      </p:sp>
      <p:sp>
        <p:nvSpPr>
          <p:cNvPr id="107" name="Google Shape;107;p16"/>
          <p:cNvSpPr txBox="1"/>
          <p:nvPr/>
        </p:nvSpPr>
        <p:spPr>
          <a:xfrm>
            <a:off x="6211200" y="1013875"/>
            <a:ext cx="2932800" cy="27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t>Identical twins = same egg and same sperm</a:t>
            </a:r>
            <a:endParaRPr sz="1000"/>
          </a:p>
          <a:p>
            <a:pPr marL="0" lvl="0" indent="0" algn="l" rtl="0">
              <a:spcBef>
                <a:spcPts val="0"/>
              </a:spcBef>
              <a:spcAft>
                <a:spcPts val="0"/>
              </a:spcAft>
              <a:buNone/>
            </a:pPr>
            <a:r>
              <a:rPr lang="en" sz="1000"/>
              <a:t>Fraternal twins = different egg and different sperm</a:t>
            </a:r>
            <a:endParaRPr sz="1000"/>
          </a:p>
        </p:txBody>
      </p:sp>
      <p:sp>
        <p:nvSpPr>
          <p:cNvPr id="108" name="Google Shape;108;p16"/>
          <p:cNvSpPr txBox="1"/>
          <p:nvPr/>
        </p:nvSpPr>
        <p:spPr>
          <a:xfrm>
            <a:off x="4781225" y="5596775"/>
            <a:ext cx="4232100" cy="108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dirty="0"/>
              <a:t>If identical twins share the EXACT same DNA, then why don’t we see their traits matching 100% of the time?</a:t>
            </a:r>
            <a:endParaRPr sz="1200" dirty="0"/>
          </a:p>
          <a:p>
            <a:pPr marL="0" lvl="0" indent="0" algn="l" rtl="0">
              <a:spcBef>
                <a:spcPts val="0"/>
              </a:spcBef>
              <a:spcAft>
                <a:spcPts val="0"/>
              </a:spcAft>
              <a:buNone/>
            </a:pPr>
            <a:r>
              <a:rPr lang="en" sz="1600" dirty="0"/>
              <a:t>____________________________________________________________________________________________________________</a:t>
            </a:r>
            <a:endParaRPr sz="1600" dirty="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605</Words>
  <Application>Microsoft Macintosh PowerPoint</Application>
  <PresentationFormat>On-screen Show (4:3)</PresentationFormat>
  <Paragraphs>59</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Roboto</vt:lpstr>
      <vt:lpstr>Arial</vt:lpstr>
      <vt:lpstr>Comic Sans MS</vt:lpstr>
      <vt:lpstr>Simple Light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Hamilton Riley</cp:lastModifiedBy>
  <cp:revision>3</cp:revision>
  <dcterms:modified xsi:type="dcterms:W3CDTF">2023-08-23T13:00:43Z</dcterms:modified>
</cp:coreProperties>
</file>