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1"/>
  </p:notesMasterIdLst>
  <p:sldIdLst>
    <p:sldId id="256" r:id="rId2"/>
    <p:sldId id="257" r:id="rId3"/>
    <p:sldId id="258" r:id="rId4"/>
    <p:sldId id="259" r:id="rId5"/>
    <p:sldId id="260" r:id="rId6"/>
    <p:sldId id="261" r:id="rId7"/>
    <p:sldId id="264" r:id="rId8"/>
    <p:sldId id="263" r:id="rId9"/>
    <p:sldId id="266"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0"/>
      </p:cViewPr>
      <p:guideLst/>
    </p:cSldViewPr>
  </p:slideViewPr>
  <p:notesTextViewPr>
    <p:cViewPr>
      <p:scale>
        <a:sx n="1" d="1"/>
        <a:sy n="1" d="1"/>
      </p:scale>
      <p:origin x="0" y="-1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Frank Drake, an astronomer and astrophysicist </a:t>
            </a:r>
            <a:r>
              <a:rPr lang="en" sz="1200">
                <a:solidFill>
                  <a:srgbClr val="5B5B5B"/>
                </a:solidFill>
                <a:highlight>
                  <a:srgbClr val="FFFFFF"/>
                </a:highlight>
              </a:rPr>
              <a:t>conducted the first modern search for extraterrestrial intelligence (SETI) experiment in 1960. More than five decades later, the hunt remains front-and-center for this scientist.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200">
                <a:solidFill>
                  <a:srgbClr val="5B5B5B"/>
                </a:solidFill>
                <a:highlight>
                  <a:srgbClr val="FFFFFF"/>
                </a:highlight>
              </a:rPr>
              <a:t>Drake constructed the "Arecibo Message" of 1974 — the first interstellar message transmitted via radio waves from Earth for the benefit of any extraterrestrial civilization that may be listening.</a:t>
            </a:r>
          </a:p>
          <a:p>
            <a:pPr lvl="0">
              <a:spcBef>
                <a:spcPts val="0"/>
              </a:spcBef>
              <a:buNone/>
            </a:pPr>
            <a:r>
              <a:rPr lang="en" sz="1050">
                <a:solidFill>
                  <a:srgbClr val="222222"/>
                </a:solidFill>
                <a:highlight>
                  <a:srgbClr val="FFFFFF"/>
                </a:highlight>
              </a:rPr>
              <a:t>The message was aimed at the current location of M13 some 25,000 light years away because M13 was a large and close collection of stars that was available in the sky at the time and place of a ceremony marking the remodeling of Arecibo.The message was transmitted at a frequency of 2,380 MHz and modulated by shifting the frequency by 10 Hz, with a power of 1,000 kW. The total broadcast was less than three minutes.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000">
                <a:solidFill>
                  <a:srgbClr val="5B5B5B"/>
                </a:solidFill>
                <a:highlight>
                  <a:srgbClr val="FFFFFF"/>
                </a:highlight>
              </a:rPr>
              <a:t>Over two thousand years ago, the ancient Greeks argued over the existence of life on planets, but the idea really took off after the Copernican revolution. Galileo, Kepler and others considered the inhabitability of the planets, while being careful not to upset Church authority.</a:t>
            </a:r>
          </a:p>
          <a:p>
            <a:pPr lvl="0" rtl="0">
              <a:lnSpc>
                <a:spcPct val="115000"/>
              </a:lnSpc>
              <a:spcBef>
                <a:spcPts val="1200"/>
              </a:spcBef>
              <a:spcAft>
                <a:spcPts val="1200"/>
              </a:spcAft>
              <a:buNone/>
            </a:pPr>
            <a:r>
              <a:rPr lang="en" sz="1000">
                <a:solidFill>
                  <a:srgbClr val="5B5B5B"/>
                </a:solidFill>
                <a:highlight>
                  <a:srgbClr val="FFFFFF"/>
                </a:highlight>
              </a:rPr>
              <a:t>"The idea blossomed in the 17</a:t>
            </a:r>
            <a:r>
              <a:rPr lang="en" sz="750">
                <a:solidFill>
                  <a:srgbClr val="5B5B5B"/>
                </a:solidFill>
                <a:highlight>
                  <a:srgbClr val="FFFFFF"/>
                </a:highlight>
              </a:rPr>
              <a:t>th</a:t>
            </a:r>
            <a:r>
              <a:rPr lang="en" sz="1000">
                <a:solidFill>
                  <a:srgbClr val="5B5B5B"/>
                </a:solidFill>
                <a:highlight>
                  <a:srgbClr val="FFFFFF"/>
                </a:highlight>
              </a:rPr>
              <a:t> century into the 'many worlds view’' debate, but it remained controversial," said Steven Dick, NASA historian.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1200"/>
              </a:spcBef>
              <a:spcAft>
                <a:spcPts val="1200"/>
              </a:spcAft>
              <a:buClr>
                <a:schemeClr val="dk1"/>
              </a:buClr>
              <a:buSzPct val="110000"/>
              <a:buFont typeface="Arial"/>
              <a:buNone/>
            </a:pPr>
            <a:r>
              <a:rPr lang="en" sz="1000">
                <a:solidFill>
                  <a:srgbClr val="5B5B5B"/>
                </a:solidFill>
                <a:highlight>
                  <a:srgbClr val="FFFFFF"/>
                </a:highlight>
              </a:rPr>
              <a:t> Carl Friedrich Gauss, the German mathematician. In the 1820s, he spoke of reflecting sunlight towards the planets with his land surveying invention, the heliotrope. He is also credited with the idea of cutting a giant triangle in the Siberian forest and planting wheat inside.</a:t>
            </a:r>
          </a:p>
          <a:p>
            <a:pPr lvl="0" rtl="0">
              <a:lnSpc>
                <a:spcPct val="115000"/>
              </a:lnSpc>
              <a:spcBef>
                <a:spcPts val="1200"/>
              </a:spcBef>
              <a:spcAft>
                <a:spcPts val="1200"/>
              </a:spcAft>
              <a:buClr>
                <a:schemeClr val="dk1"/>
              </a:buClr>
              <a:buSzPct val="110000"/>
              <a:buFont typeface="Arial"/>
              <a:buNone/>
            </a:pPr>
            <a:r>
              <a:rPr lang="en" sz="1000">
                <a:solidFill>
                  <a:srgbClr val="5B5B5B"/>
                </a:solidFill>
                <a:highlight>
                  <a:srgbClr val="FFFFFF"/>
                </a:highlight>
              </a:rPr>
              <a:t>The thinking ws that the size and color contrast should have made the giant triangle visible from the moon or Mars, and the geometric figure could only be interpreted as an intentional construction.</a:t>
            </a:r>
          </a:p>
          <a:p>
            <a:pPr lvl="0" rtl="0">
              <a:lnSpc>
                <a:spcPct val="115000"/>
              </a:lnSpc>
              <a:spcBef>
                <a:spcPts val="1200"/>
              </a:spcBef>
              <a:spcAft>
                <a:spcPts val="1200"/>
              </a:spcAft>
              <a:buClr>
                <a:schemeClr val="dk1"/>
              </a:buClr>
              <a:buSzPct val="110000"/>
              <a:buFont typeface="Arial"/>
              <a:buNone/>
            </a:pPr>
            <a:r>
              <a:rPr lang="en" sz="1000">
                <a:solidFill>
                  <a:srgbClr val="5B5B5B"/>
                </a:solidFill>
                <a:highlight>
                  <a:srgbClr val="FFFFFF"/>
                </a:highlight>
              </a:rPr>
              <a:t>Twenty years later, the astronomer Joseph von Littrow came up with a similar idea to pour kerosene into a 30-kilometer-wide circular canal that would be lit at night to signal our presence. </a:t>
            </a:r>
          </a:p>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dirty="0"/>
              <a:t>In Drake’s equation, the search was for intelligent life that is radio communicative and found around any stars.  Seager (</a:t>
            </a:r>
            <a:r>
              <a:rPr lang="en-US" dirty="0"/>
              <a:t>MIT)</a:t>
            </a:r>
            <a:r>
              <a:rPr lang="en" dirty="0"/>
              <a:t> focused on M-type stars  that have a lower luminosity than the sun. These were thought </a:t>
            </a:r>
            <a:r>
              <a:rPr lang="en" dirty="0">
                <a:solidFill>
                  <a:schemeClr val="dk1"/>
                </a:solidFill>
              </a:rPr>
              <a:t>not to be good candidiates but their tidal-lock status with moons </a:t>
            </a:r>
            <a:r>
              <a:rPr lang="en-US" dirty="0">
                <a:solidFill>
                  <a:schemeClr val="dk1"/>
                </a:solidFill>
              </a:rPr>
              <a:t>is interesting and has proven to work very well </a:t>
            </a:r>
            <a:r>
              <a:rPr lang="en-US">
                <a:solidFill>
                  <a:schemeClr val="dk1"/>
                </a:solidFill>
              </a:rPr>
              <a:t>to encourage </a:t>
            </a:r>
            <a:r>
              <a:rPr lang="en-US" dirty="0">
                <a:solidFill>
                  <a:schemeClr val="dk1"/>
                </a:solidFill>
              </a:rPr>
              <a:t>life on Earth</a:t>
            </a:r>
            <a:r>
              <a:rPr lang="en" dirty="0">
                <a:solidFill>
                  <a:schemeClr val="dk1"/>
                </a:solidFill>
              </a:rPr>
              <a:t>. Now scientists know that there would still be good circulation that would maintain global temperatures. Saeger also focuses on </a:t>
            </a:r>
            <a:r>
              <a:rPr lang="en" dirty="0"/>
              <a:t>any life being present so may be in the form of microbial llife.  Sh</a:t>
            </a:r>
            <a:r>
              <a:rPr lang="en-US" dirty="0"/>
              <a:t>e is suggesting </a:t>
            </a:r>
            <a:r>
              <a:rPr lang="en-US" sz="1100" b="0" i="0" kern="1200" dirty="0">
                <a:solidFill>
                  <a:schemeClr val="tx1"/>
                </a:solidFill>
                <a:effectLst/>
                <a:latin typeface="+mn-lt"/>
                <a:ea typeface="+mn-ea"/>
                <a:cs typeface="+mn-cs"/>
              </a:rPr>
              <a:t>‘quiet’ stars that have mellowed down from early violent characteristics, rocky planets (providing the necessary support life needs to, you know, standup and stuff), </a:t>
            </a:r>
            <a:endParaRPr lang="en" dirty="0"/>
          </a:p>
          <a:p>
            <a:pPr lvl="0">
              <a:spcBef>
                <a:spcPts val="0"/>
              </a:spcBef>
              <a:buNone/>
            </a:pPr>
            <a:r>
              <a:rPr lang="en-US" sz="1100" b="0" i="0" kern="1200" dirty="0" err="1">
                <a:solidFill>
                  <a:schemeClr val="tx1"/>
                </a:solidFill>
                <a:effectLst/>
                <a:latin typeface="+mn-lt"/>
                <a:ea typeface="+mn-ea"/>
                <a:cs typeface="+mn-cs"/>
              </a:rPr>
              <a:t>Saeger</a:t>
            </a:r>
            <a:r>
              <a:rPr lang="en-US" sz="1100" b="0" i="0" kern="1200" dirty="0">
                <a:solidFill>
                  <a:schemeClr val="tx1"/>
                </a:solidFill>
                <a:effectLst/>
                <a:latin typeface="+mn-lt"/>
                <a:ea typeface="+mn-ea"/>
                <a:cs typeface="+mn-cs"/>
              </a:rPr>
              <a:t>’ equation focuses on the search for planets with biosignature gases, gases produced by life that can accumulate in a planet atmosphere to levels that can be detected with remote space telescopes</a:t>
            </a:r>
            <a:endParaRPr lang="e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The Drake Equation Game gives a great opportunity for collaboration and discussion on the possile existence of civilizations of intelligent life that could be in our galaxy. This game is slightly different than the original or modified Drake’s Equation.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000">
                <a:solidFill>
                  <a:srgbClr val="333333"/>
                </a:solidFill>
                <a:highlight>
                  <a:srgbClr val="FFFFFF"/>
                </a:highlight>
              </a:rPr>
              <a:t> The public can view data being collected by radio telescopes and collectively help search for intelligent life on other planets.  SETI Live was created in collaboration with Zooniverseteam at Chicago’s Adler Planetarium and is the latest development “to empower Earthlings everywhere to become active participants in the ultimate search for cosmic company.” Anyone is able to collect and nalyze data for SETI for radio bursts from alien worlds and to look for pulsars through Einstein At Home.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50"/>
        <p:cNvGrpSpPr/>
        <p:nvPr/>
      </p:nvGrpSpPr>
      <p:grpSpPr>
        <a:xfrm>
          <a:off x="0" y="0"/>
          <a:ext cx="0" cy="0"/>
          <a:chOff x="0" y="0"/>
          <a:chExt cx="0" cy="0"/>
        </a:xfrm>
      </p:grpSpPr>
      <p:sp>
        <p:nvSpPr>
          <p:cNvPr id="51" name="Shape 51"/>
          <p:cNvSpPr/>
          <p:nvPr/>
        </p:nvSpPr>
        <p:spPr>
          <a:xfrm>
            <a:off x="0" y="0"/>
            <a:ext cx="9144000" cy="5143500"/>
          </a:xfrm>
          <a:prstGeom prst="rect">
            <a:avLst/>
          </a:prstGeom>
          <a:solidFill>
            <a:srgbClr val="134F5C"/>
          </a:solidFill>
          <a:ln>
            <a:noFill/>
          </a:ln>
        </p:spPr>
        <p:txBody>
          <a:bodyPr wrap="square" lIns="91425" tIns="91425" rIns="91425" bIns="91425" anchor="ctr" anchorCtr="0">
            <a:noAutofit/>
          </a:bodyPr>
          <a:lstStyle/>
          <a:p>
            <a:pPr lvl="0">
              <a:spcBef>
                <a:spcPts val="0"/>
              </a:spcBef>
              <a:buNone/>
            </a:pPr>
            <a:endParaRPr/>
          </a:p>
        </p:txBody>
      </p:sp>
      <p:sp>
        <p:nvSpPr>
          <p:cNvPr id="52" name="Shape 52"/>
          <p:cNvSpPr/>
          <p:nvPr/>
        </p:nvSpPr>
        <p:spPr>
          <a:xfrm>
            <a:off x="2448225" y="447900"/>
            <a:ext cx="4247700" cy="4247700"/>
          </a:xfrm>
          <a:prstGeom prst="ellipse">
            <a:avLst/>
          </a:prstGeom>
          <a:noFill/>
          <a:ln w="19050" cap="flat"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3" name="Shape 53"/>
          <p:cNvSpPr/>
          <p:nvPr/>
        </p:nvSpPr>
        <p:spPr>
          <a:xfrm>
            <a:off x="2571750" y="571500"/>
            <a:ext cx="4000500" cy="4000500"/>
          </a:xfrm>
          <a:prstGeom prst="ellipse">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54" name="Shape 54"/>
          <p:cNvSpPr txBox="1">
            <a:spLocks noGrp="1"/>
          </p:cNvSpPr>
          <p:nvPr>
            <p:ph type="ctrTitle"/>
          </p:nvPr>
        </p:nvSpPr>
        <p:spPr>
          <a:xfrm>
            <a:off x="2771700" y="1441775"/>
            <a:ext cx="3600600" cy="1510800"/>
          </a:xfrm>
          <a:prstGeom prst="rect">
            <a:avLst/>
          </a:prstGeom>
          <a:noFill/>
        </p:spPr>
        <p:txBody>
          <a:bodyPr wrap="square" lIns="91425" tIns="91425" rIns="91425" bIns="91425" anchor="b" anchorCtr="0"/>
          <a:lstStyle>
            <a:lvl1pPr lvl="0" algn="ctr">
              <a:lnSpc>
                <a:spcPct val="100000"/>
              </a:lnSpc>
              <a:spcBef>
                <a:spcPts val="0"/>
              </a:spcBef>
              <a:spcAft>
                <a:spcPts val="0"/>
              </a:spcAft>
              <a:buClr>
                <a:srgbClr val="455A64"/>
              </a:buClr>
              <a:buSzPct val="100000"/>
              <a:buNone/>
              <a:defRPr sz="4800" b="1">
                <a:solidFill>
                  <a:srgbClr val="134F5C"/>
                </a:solidFill>
              </a:defRPr>
            </a:lvl1pPr>
            <a:lvl2pPr lvl="1" algn="ctr">
              <a:lnSpc>
                <a:spcPct val="100000"/>
              </a:lnSpc>
              <a:spcBef>
                <a:spcPts val="0"/>
              </a:spcBef>
              <a:spcAft>
                <a:spcPts val="0"/>
              </a:spcAft>
              <a:buClr>
                <a:srgbClr val="455A64"/>
              </a:buClr>
              <a:buSzPct val="100000"/>
              <a:buNone/>
              <a:defRPr sz="4800" b="1">
                <a:solidFill>
                  <a:srgbClr val="134F5C"/>
                </a:solidFill>
              </a:defRPr>
            </a:lvl2pPr>
            <a:lvl3pPr lvl="2" algn="ctr">
              <a:lnSpc>
                <a:spcPct val="100000"/>
              </a:lnSpc>
              <a:spcBef>
                <a:spcPts val="0"/>
              </a:spcBef>
              <a:spcAft>
                <a:spcPts val="0"/>
              </a:spcAft>
              <a:buClr>
                <a:srgbClr val="455A64"/>
              </a:buClr>
              <a:buSzPct val="100000"/>
              <a:buNone/>
              <a:defRPr sz="4800" b="1">
                <a:solidFill>
                  <a:srgbClr val="134F5C"/>
                </a:solidFill>
              </a:defRPr>
            </a:lvl3pPr>
            <a:lvl4pPr lvl="3" algn="ctr">
              <a:lnSpc>
                <a:spcPct val="100000"/>
              </a:lnSpc>
              <a:spcBef>
                <a:spcPts val="0"/>
              </a:spcBef>
              <a:spcAft>
                <a:spcPts val="0"/>
              </a:spcAft>
              <a:buClr>
                <a:srgbClr val="455A64"/>
              </a:buClr>
              <a:buSzPct val="100000"/>
              <a:buNone/>
              <a:defRPr sz="4800" b="1">
                <a:solidFill>
                  <a:srgbClr val="134F5C"/>
                </a:solidFill>
              </a:defRPr>
            </a:lvl4pPr>
            <a:lvl5pPr lvl="4" algn="ctr">
              <a:lnSpc>
                <a:spcPct val="100000"/>
              </a:lnSpc>
              <a:spcBef>
                <a:spcPts val="0"/>
              </a:spcBef>
              <a:spcAft>
                <a:spcPts val="0"/>
              </a:spcAft>
              <a:buClr>
                <a:srgbClr val="455A64"/>
              </a:buClr>
              <a:buSzPct val="100000"/>
              <a:buNone/>
              <a:defRPr sz="4800" b="1">
                <a:solidFill>
                  <a:srgbClr val="134F5C"/>
                </a:solidFill>
              </a:defRPr>
            </a:lvl5pPr>
            <a:lvl6pPr lvl="5" algn="ctr">
              <a:lnSpc>
                <a:spcPct val="100000"/>
              </a:lnSpc>
              <a:spcBef>
                <a:spcPts val="0"/>
              </a:spcBef>
              <a:spcAft>
                <a:spcPts val="0"/>
              </a:spcAft>
              <a:buClr>
                <a:srgbClr val="455A64"/>
              </a:buClr>
              <a:buSzPct val="100000"/>
              <a:buNone/>
              <a:defRPr sz="4800" b="1">
                <a:solidFill>
                  <a:srgbClr val="134F5C"/>
                </a:solidFill>
              </a:defRPr>
            </a:lvl6pPr>
            <a:lvl7pPr lvl="6" algn="ctr">
              <a:lnSpc>
                <a:spcPct val="100000"/>
              </a:lnSpc>
              <a:spcBef>
                <a:spcPts val="0"/>
              </a:spcBef>
              <a:spcAft>
                <a:spcPts val="0"/>
              </a:spcAft>
              <a:buClr>
                <a:srgbClr val="455A64"/>
              </a:buClr>
              <a:buSzPct val="100000"/>
              <a:buNone/>
              <a:defRPr sz="4800" b="1">
                <a:solidFill>
                  <a:srgbClr val="134F5C"/>
                </a:solidFill>
              </a:defRPr>
            </a:lvl7pPr>
            <a:lvl8pPr lvl="7" algn="ctr">
              <a:lnSpc>
                <a:spcPct val="100000"/>
              </a:lnSpc>
              <a:spcBef>
                <a:spcPts val="0"/>
              </a:spcBef>
              <a:spcAft>
                <a:spcPts val="0"/>
              </a:spcAft>
              <a:buClr>
                <a:srgbClr val="455A64"/>
              </a:buClr>
              <a:buSzPct val="100000"/>
              <a:buNone/>
              <a:defRPr sz="4800" b="1">
                <a:solidFill>
                  <a:srgbClr val="134F5C"/>
                </a:solidFill>
              </a:defRPr>
            </a:lvl8pPr>
            <a:lvl9pPr lvl="8" algn="ctr">
              <a:lnSpc>
                <a:spcPct val="100000"/>
              </a:lnSpc>
              <a:spcBef>
                <a:spcPts val="0"/>
              </a:spcBef>
              <a:spcAft>
                <a:spcPts val="0"/>
              </a:spcAft>
              <a:buClr>
                <a:srgbClr val="455A64"/>
              </a:buClr>
              <a:buSzPct val="100000"/>
              <a:buNone/>
              <a:defRPr sz="4800" b="1">
                <a:solidFill>
                  <a:srgbClr val="134F5C"/>
                </a:solidFill>
              </a:defRPr>
            </a:lvl9pPr>
          </a:lstStyle>
          <a:p>
            <a:endParaRPr/>
          </a:p>
        </p:txBody>
      </p:sp>
      <p:sp>
        <p:nvSpPr>
          <p:cNvPr id="55" name="Shape 55"/>
          <p:cNvSpPr txBox="1">
            <a:spLocks noGrp="1"/>
          </p:cNvSpPr>
          <p:nvPr>
            <p:ph type="subTitle" idx="1"/>
          </p:nvPr>
        </p:nvSpPr>
        <p:spPr>
          <a:xfrm>
            <a:off x="3371625" y="3105075"/>
            <a:ext cx="2486100" cy="828600"/>
          </a:xfrm>
          <a:prstGeom prst="rect">
            <a:avLst/>
          </a:prstGeom>
          <a:noFill/>
        </p:spPr>
        <p:txBody>
          <a:bodyPr wrap="square" lIns="91425" tIns="91425" rIns="91425" bIns="91425" anchor="t" anchorCtr="0"/>
          <a:lstStyle>
            <a:lvl1pPr lvl="0" algn="ctr">
              <a:lnSpc>
                <a:spcPct val="100000"/>
              </a:lnSpc>
              <a:spcBef>
                <a:spcPts val="0"/>
              </a:spcBef>
              <a:spcAft>
                <a:spcPts val="0"/>
              </a:spcAft>
              <a:buClr>
                <a:srgbClr val="455A64"/>
              </a:buClr>
              <a:buSzPct val="100000"/>
              <a:buNone/>
              <a:defRPr sz="1800">
                <a:solidFill>
                  <a:srgbClr val="134F5C"/>
                </a:solidFill>
              </a:defRPr>
            </a:lvl1pPr>
            <a:lvl2pPr lvl="1" algn="ctr">
              <a:lnSpc>
                <a:spcPct val="100000"/>
              </a:lnSpc>
              <a:spcBef>
                <a:spcPts val="0"/>
              </a:spcBef>
              <a:spcAft>
                <a:spcPts val="0"/>
              </a:spcAft>
              <a:buClr>
                <a:srgbClr val="455A64"/>
              </a:buClr>
              <a:buSzPct val="100000"/>
              <a:buNone/>
              <a:defRPr sz="1800">
                <a:solidFill>
                  <a:srgbClr val="134F5C"/>
                </a:solidFill>
              </a:defRPr>
            </a:lvl2pPr>
            <a:lvl3pPr lvl="2" algn="ctr">
              <a:lnSpc>
                <a:spcPct val="100000"/>
              </a:lnSpc>
              <a:spcBef>
                <a:spcPts val="0"/>
              </a:spcBef>
              <a:spcAft>
                <a:spcPts val="0"/>
              </a:spcAft>
              <a:buClr>
                <a:srgbClr val="455A64"/>
              </a:buClr>
              <a:buSzPct val="100000"/>
              <a:buNone/>
              <a:defRPr sz="1800">
                <a:solidFill>
                  <a:srgbClr val="134F5C"/>
                </a:solidFill>
              </a:defRPr>
            </a:lvl3pPr>
            <a:lvl4pPr lvl="3" algn="ctr">
              <a:lnSpc>
                <a:spcPct val="100000"/>
              </a:lnSpc>
              <a:spcBef>
                <a:spcPts val="0"/>
              </a:spcBef>
              <a:spcAft>
                <a:spcPts val="0"/>
              </a:spcAft>
              <a:buClr>
                <a:srgbClr val="455A64"/>
              </a:buClr>
              <a:buSzPct val="100000"/>
              <a:buNone/>
              <a:defRPr sz="1800">
                <a:solidFill>
                  <a:srgbClr val="134F5C"/>
                </a:solidFill>
              </a:defRPr>
            </a:lvl4pPr>
            <a:lvl5pPr lvl="4" algn="ctr">
              <a:lnSpc>
                <a:spcPct val="100000"/>
              </a:lnSpc>
              <a:spcBef>
                <a:spcPts val="0"/>
              </a:spcBef>
              <a:spcAft>
                <a:spcPts val="0"/>
              </a:spcAft>
              <a:buClr>
                <a:srgbClr val="455A64"/>
              </a:buClr>
              <a:buSzPct val="100000"/>
              <a:buNone/>
              <a:defRPr sz="1800">
                <a:solidFill>
                  <a:srgbClr val="134F5C"/>
                </a:solidFill>
              </a:defRPr>
            </a:lvl5pPr>
            <a:lvl6pPr lvl="5" algn="ctr">
              <a:lnSpc>
                <a:spcPct val="100000"/>
              </a:lnSpc>
              <a:spcBef>
                <a:spcPts val="0"/>
              </a:spcBef>
              <a:spcAft>
                <a:spcPts val="0"/>
              </a:spcAft>
              <a:buClr>
                <a:srgbClr val="455A64"/>
              </a:buClr>
              <a:buSzPct val="100000"/>
              <a:buNone/>
              <a:defRPr sz="1800">
                <a:solidFill>
                  <a:srgbClr val="134F5C"/>
                </a:solidFill>
              </a:defRPr>
            </a:lvl6pPr>
            <a:lvl7pPr lvl="6" algn="ctr">
              <a:lnSpc>
                <a:spcPct val="100000"/>
              </a:lnSpc>
              <a:spcBef>
                <a:spcPts val="0"/>
              </a:spcBef>
              <a:spcAft>
                <a:spcPts val="0"/>
              </a:spcAft>
              <a:buClr>
                <a:srgbClr val="455A64"/>
              </a:buClr>
              <a:buSzPct val="100000"/>
              <a:buNone/>
              <a:defRPr sz="1800">
                <a:solidFill>
                  <a:srgbClr val="134F5C"/>
                </a:solidFill>
              </a:defRPr>
            </a:lvl7pPr>
            <a:lvl8pPr lvl="7" algn="ctr">
              <a:lnSpc>
                <a:spcPct val="100000"/>
              </a:lnSpc>
              <a:spcBef>
                <a:spcPts val="0"/>
              </a:spcBef>
              <a:spcAft>
                <a:spcPts val="0"/>
              </a:spcAft>
              <a:buClr>
                <a:srgbClr val="455A64"/>
              </a:buClr>
              <a:buSzPct val="100000"/>
              <a:buNone/>
              <a:defRPr sz="1800">
                <a:solidFill>
                  <a:srgbClr val="134F5C"/>
                </a:solidFill>
              </a:defRPr>
            </a:lvl8pPr>
            <a:lvl9pPr lvl="8" algn="ctr">
              <a:lnSpc>
                <a:spcPct val="100000"/>
              </a:lnSpc>
              <a:spcBef>
                <a:spcPts val="0"/>
              </a:spcBef>
              <a:spcAft>
                <a:spcPts val="0"/>
              </a:spcAft>
              <a:buClr>
                <a:srgbClr val="455A64"/>
              </a:buClr>
              <a:buSzPct val="100000"/>
              <a:buNone/>
              <a:defRPr sz="1800">
                <a:solidFill>
                  <a:srgbClr val="134F5C"/>
                </a:solidFill>
              </a:defRPr>
            </a:lvl9pPr>
          </a:lstStyle>
          <a:p>
            <a:endParaRPr/>
          </a:p>
        </p:txBody>
      </p:sp>
      <p:sp>
        <p:nvSpPr>
          <p:cNvPr id="56" name="Shape 56"/>
          <p:cNvSpPr txBox="1">
            <a:spLocks noGrp="1"/>
          </p:cNvSpPr>
          <p:nvPr>
            <p:ph type="sldNum" idx="12"/>
          </p:nvPr>
        </p:nvSpPr>
        <p:spPr>
          <a:xfrm>
            <a:off x="8472458" y="4663217"/>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rgbClr val="FFFFFF"/>
                </a:solidFill>
              </a:rPr>
              <a:t>‹#›</a:t>
            </a:fld>
            <a:endParaRPr lang="en" sz="100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Milky_Way"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brainpop.com/games/drak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2771700" y="1441775"/>
            <a:ext cx="3600600" cy="1510800"/>
          </a:xfrm>
          <a:prstGeom prst="rect">
            <a:avLst/>
          </a:prstGeom>
        </p:spPr>
        <p:txBody>
          <a:bodyPr wrap="square" lIns="91425" tIns="91425" rIns="91425" bIns="91425" anchor="b" anchorCtr="0">
            <a:noAutofit/>
          </a:bodyPr>
          <a:lstStyle/>
          <a:p>
            <a:pPr lvl="0">
              <a:spcBef>
                <a:spcPts val="0"/>
              </a:spcBef>
              <a:buNone/>
            </a:pPr>
            <a:r>
              <a:rPr lang="en"/>
              <a:t>Drake’s Equation</a:t>
            </a:r>
          </a:p>
        </p:txBody>
      </p:sp>
      <p:sp>
        <p:nvSpPr>
          <p:cNvPr id="62" name="Shape 62"/>
          <p:cNvSpPr txBox="1">
            <a:spLocks noGrp="1"/>
          </p:cNvSpPr>
          <p:nvPr>
            <p:ph type="subTitle" idx="1"/>
          </p:nvPr>
        </p:nvSpPr>
        <p:spPr>
          <a:xfrm>
            <a:off x="3371625" y="3105075"/>
            <a:ext cx="2486100" cy="828600"/>
          </a:xfrm>
          <a:prstGeom prst="rect">
            <a:avLst/>
          </a:prstGeom>
        </p:spPr>
        <p:txBody>
          <a:bodyPr wrap="square" lIns="91425" tIns="91425" rIns="91425" bIns="91425" anchor="t" anchorCtr="0">
            <a:noAutofit/>
          </a:bodyPr>
          <a:lstStyle/>
          <a:p>
            <a:pPr lvl="0">
              <a:spcBef>
                <a:spcPts val="0"/>
              </a:spcBef>
              <a:buNone/>
            </a:pPr>
            <a:r>
              <a:rPr lang="en" sz="2400" b="1"/>
              <a:t>Are We Alone?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445025"/>
            <a:ext cx="2479200" cy="572700"/>
          </a:xfrm>
          <a:prstGeom prst="rect">
            <a:avLst/>
          </a:prstGeom>
        </p:spPr>
        <p:txBody>
          <a:bodyPr wrap="square" lIns="91425" tIns="91425" rIns="91425" bIns="91425" anchor="t" anchorCtr="0">
            <a:noAutofit/>
          </a:bodyPr>
          <a:lstStyle/>
          <a:p>
            <a:pPr lvl="0" rtl="0">
              <a:spcBef>
                <a:spcPts val="0"/>
              </a:spcBef>
              <a:buNone/>
            </a:pPr>
            <a:r>
              <a:rPr lang="en">
                <a:solidFill>
                  <a:srgbClr val="FFFFFF"/>
                </a:solidFill>
              </a:rPr>
              <a:t>Frank Drake</a:t>
            </a:r>
          </a:p>
        </p:txBody>
      </p:sp>
      <p:pic>
        <p:nvPicPr>
          <p:cNvPr id="68" name="Shape 68"/>
          <p:cNvPicPr preferRelativeResize="0"/>
          <p:nvPr/>
        </p:nvPicPr>
        <p:blipFill>
          <a:blip r:embed="rId3">
            <a:alphaModFix/>
          </a:blip>
          <a:stretch>
            <a:fillRect/>
          </a:stretch>
        </p:blipFill>
        <p:spPr>
          <a:xfrm>
            <a:off x="2866100" y="445013"/>
            <a:ext cx="6038850" cy="3514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72"/>
        <p:cNvGrpSpPr/>
        <p:nvPr/>
      </p:nvGrpSpPr>
      <p:grpSpPr>
        <a:xfrm>
          <a:off x="0" y="0"/>
          <a:ext cx="0" cy="0"/>
          <a:chOff x="0" y="0"/>
          <a:chExt cx="0" cy="0"/>
        </a:xfrm>
      </p:grpSpPr>
      <p:pic>
        <p:nvPicPr>
          <p:cNvPr id="73" name="Shape 73"/>
          <p:cNvPicPr preferRelativeResize="0"/>
          <p:nvPr/>
        </p:nvPicPr>
        <p:blipFill>
          <a:blip r:embed="rId3">
            <a:alphaModFix/>
          </a:blip>
          <a:stretch>
            <a:fillRect/>
          </a:stretch>
        </p:blipFill>
        <p:spPr>
          <a:xfrm>
            <a:off x="3708025" y="110600"/>
            <a:ext cx="4866500" cy="4933349"/>
          </a:xfrm>
          <a:prstGeom prst="rect">
            <a:avLst/>
          </a:prstGeom>
          <a:noFill/>
          <a:ln>
            <a:noFill/>
          </a:ln>
        </p:spPr>
      </p:pic>
      <p:sp>
        <p:nvSpPr>
          <p:cNvPr id="74" name="Shape 74"/>
          <p:cNvSpPr txBox="1"/>
          <p:nvPr/>
        </p:nvSpPr>
        <p:spPr>
          <a:xfrm>
            <a:off x="315800" y="550300"/>
            <a:ext cx="2737800" cy="2696100"/>
          </a:xfrm>
          <a:prstGeom prst="rect">
            <a:avLst/>
          </a:prstGeom>
          <a:noFill/>
          <a:ln>
            <a:noFill/>
          </a:ln>
        </p:spPr>
        <p:txBody>
          <a:bodyPr wrap="square" lIns="91425" tIns="91425" rIns="91425" bIns="91425" anchor="t" anchorCtr="0">
            <a:noAutofit/>
          </a:bodyPr>
          <a:lstStyle/>
          <a:p>
            <a:pPr lvl="0">
              <a:spcBef>
                <a:spcPts val="0"/>
              </a:spcBef>
              <a:buNone/>
            </a:pPr>
            <a:r>
              <a:rPr lang="en" sz="2400">
                <a:solidFill>
                  <a:srgbClr val="FFFFFF"/>
                </a:solidFill>
              </a:rPr>
              <a:t>The 1974 message was sent from Arecibo to the globular star cluster M13 and carried basic information about  humanity and the Earth.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223800"/>
            <a:ext cx="8520600" cy="572700"/>
          </a:xfrm>
          <a:prstGeom prst="rect">
            <a:avLst/>
          </a:prstGeom>
        </p:spPr>
        <p:txBody>
          <a:bodyPr wrap="square" lIns="91425" tIns="91425" rIns="91425" bIns="91425" anchor="t" anchorCtr="0">
            <a:noAutofit/>
          </a:bodyPr>
          <a:lstStyle/>
          <a:p>
            <a:pPr lvl="0">
              <a:spcBef>
                <a:spcPts val="0"/>
              </a:spcBef>
              <a:buNone/>
            </a:pPr>
            <a:r>
              <a:rPr lang="en">
                <a:solidFill>
                  <a:srgbClr val="FFFFFF"/>
                </a:solidFill>
              </a:rPr>
              <a:t>Ancient Greeks debated the possibility of extraterrestrial life.</a:t>
            </a:r>
          </a:p>
          <a:p>
            <a:pPr lvl="0" rtl="0">
              <a:spcBef>
                <a:spcPts val="0"/>
              </a:spcBef>
              <a:buNone/>
            </a:pPr>
            <a:endParaRPr>
              <a:solidFill>
                <a:srgbClr val="FFFFFF"/>
              </a:solidFill>
            </a:endParaRPr>
          </a:p>
        </p:txBody>
      </p:sp>
      <p:sp>
        <p:nvSpPr>
          <p:cNvPr id="80" name="Shape 8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None/>
            </a:pPr>
            <a:endParaRPr/>
          </a:p>
        </p:txBody>
      </p:sp>
      <p:pic>
        <p:nvPicPr>
          <p:cNvPr id="81" name="Shape 81"/>
          <p:cNvPicPr preferRelativeResize="0"/>
          <p:nvPr/>
        </p:nvPicPr>
        <p:blipFill>
          <a:blip r:embed="rId3">
            <a:alphaModFix/>
          </a:blip>
          <a:stretch>
            <a:fillRect/>
          </a:stretch>
        </p:blipFill>
        <p:spPr>
          <a:xfrm>
            <a:off x="2251625" y="1269275"/>
            <a:ext cx="5840000" cy="3664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811175" y="315250"/>
            <a:ext cx="5023650" cy="3014200"/>
          </a:xfrm>
          <a:prstGeom prst="rect">
            <a:avLst/>
          </a:prstGeom>
          <a:noFill/>
          <a:ln>
            <a:noFill/>
          </a:ln>
        </p:spPr>
      </p:pic>
      <p:sp>
        <p:nvSpPr>
          <p:cNvPr id="87" name="Shape 87"/>
          <p:cNvSpPr/>
          <p:nvPr/>
        </p:nvSpPr>
        <p:spPr>
          <a:xfrm rot="728016">
            <a:off x="6042150" y="2140375"/>
            <a:ext cx="2253725" cy="2212250"/>
          </a:xfrm>
          <a:prstGeom prst="flowChartMerge">
            <a:avLst/>
          </a:prstGeom>
          <a:solidFill>
            <a:srgbClr val="BF9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solidFill>
                  <a:srgbClr val="FFFFFF"/>
                </a:solidFill>
              </a:rPr>
              <a:t>What do you think of the possibility that we are not </a:t>
            </a:r>
          </a:p>
          <a:p>
            <a:pPr lvl="0" rtl="0">
              <a:spcBef>
                <a:spcPts val="0"/>
              </a:spcBef>
              <a:buNone/>
            </a:pPr>
            <a:r>
              <a:rPr lang="en">
                <a:solidFill>
                  <a:srgbClr val="FFFFFF"/>
                </a:solidFill>
              </a:rPr>
              <a:t>alone in our galaxy?</a:t>
            </a:r>
          </a:p>
        </p:txBody>
      </p:sp>
      <p:sp>
        <p:nvSpPr>
          <p:cNvPr id="93" name="Shape 93"/>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None/>
            </a:pPr>
            <a:endParaRPr/>
          </a:p>
        </p:txBody>
      </p:sp>
      <p:pic>
        <p:nvPicPr>
          <p:cNvPr id="94" name="Shape 94"/>
          <p:cNvPicPr preferRelativeResize="0"/>
          <p:nvPr/>
        </p:nvPicPr>
        <p:blipFill>
          <a:blip r:embed="rId3">
            <a:alphaModFix/>
          </a:blip>
          <a:stretch>
            <a:fillRect/>
          </a:stretch>
        </p:blipFill>
        <p:spPr>
          <a:xfrm>
            <a:off x="4118125" y="1152475"/>
            <a:ext cx="3801450" cy="3801450"/>
          </a:xfrm>
          <a:prstGeom prst="rect">
            <a:avLst/>
          </a:prstGeom>
          <a:noFill/>
          <a:ln>
            <a:noFill/>
          </a:ln>
        </p:spPr>
      </p:pic>
      <p:sp>
        <p:nvSpPr>
          <p:cNvPr id="95" name="Shape 95"/>
          <p:cNvSpPr txBox="1"/>
          <p:nvPr/>
        </p:nvSpPr>
        <p:spPr>
          <a:xfrm>
            <a:off x="2375975" y="4504825"/>
            <a:ext cx="1285800" cy="449100"/>
          </a:xfrm>
          <a:prstGeom prst="rect">
            <a:avLst/>
          </a:prstGeom>
          <a:noFill/>
          <a:ln>
            <a:noFill/>
          </a:ln>
        </p:spPr>
        <p:txBody>
          <a:bodyPr wrap="square" lIns="91425" tIns="91425" rIns="91425" bIns="91425" anchor="t" anchorCtr="0">
            <a:noAutofit/>
          </a:bodyPr>
          <a:lstStyle/>
          <a:p>
            <a:pPr lvl="0">
              <a:spcBef>
                <a:spcPts val="0"/>
              </a:spcBef>
              <a:buNone/>
            </a:pPr>
            <a:r>
              <a:rPr lang="en">
                <a:solidFill>
                  <a:srgbClr val="C9DAF8"/>
                </a:solidFill>
              </a:rPr>
              <a:t>NASA image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112"/>
        <p:cNvGrpSpPr/>
        <p:nvPr/>
      </p:nvGrpSpPr>
      <p:grpSpPr>
        <a:xfrm>
          <a:off x="0" y="0"/>
          <a:ext cx="0" cy="0"/>
          <a:chOff x="0" y="0"/>
          <a:chExt cx="0" cy="0"/>
        </a:xfrm>
      </p:grpSpPr>
      <p:sp>
        <p:nvSpPr>
          <p:cNvPr id="113" name="Shape 113"/>
          <p:cNvSpPr txBox="1"/>
          <p:nvPr/>
        </p:nvSpPr>
        <p:spPr>
          <a:xfrm>
            <a:off x="5598295" y="932440"/>
            <a:ext cx="3000000" cy="3523200"/>
          </a:xfrm>
          <a:prstGeom prst="rect">
            <a:avLst/>
          </a:prstGeom>
          <a:noFill/>
          <a:ln>
            <a:noFill/>
          </a:ln>
        </p:spPr>
        <p:txBody>
          <a:bodyPr wrap="square" lIns="91425" tIns="91425" rIns="91425" bIns="91425" anchor="ctr" anchorCtr="0">
            <a:noAutofit/>
          </a:bodyPr>
          <a:lstStyle/>
          <a:p>
            <a:pPr lvl="0" rtl="0">
              <a:lnSpc>
                <a:spcPct val="115000"/>
              </a:lnSpc>
              <a:spcBef>
                <a:spcPts val="1200"/>
              </a:spcBef>
              <a:spcAft>
                <a:spcPts val="1200"/>
              </a:spcAft>
              <a:buNone/>
            </a:pPr>
            <a:endParaRPr baseline="-25000" dirty="0">
              <a:solidFill>
                <a:srgbClr val="5B5B5B"/>
              </a:solidFill>
              <a:highlight>
                <a:srgbClr val="FFFFFF"/>
              </a:highlight>
            </a:endParaRPr>
          </a:p>
          <a:p>
            <a:pPr lvl="0" rtl="0">
              <a:lnSpc>
                <a:spcPct val="115000"/>
              </a:lnSpc>
              <a:spcBef>
                <a:spcPts val="1200"/>
              </a:spcBef>
              <a:spcAft>
                <a:spcPts val="1200"/>
              </a:spcAft>
              <a:buNone/>
            </a:pPr>
            <a:r>
              <a:rPr lang="en" sz="1200" dirty="0">
                <a:solidFill>
                  <a:srgbClr val="5B5B5B"/>
                </a:solidFill>
                <a:highlight>
                  <a:srgbClr val="FFFFFF"/>
                </a:highlight>
              </a:rPr>
              <a:t>N = the number of planets with detectable signs of life</a:t>
            </a:r>
          </a:p>
          <a:p>
            <a:pPr lvl="0" rtl="0">
              <a:lnSpc>
                <a:spcPct val="115000"/>
              </a:lnSpc>
              <a:spcBef>
                <a:spcPts val="1200"/>
              </a:spcBef>
              <a:spcAft>
                <a:spcPts val="1200"/>
              </a:spcAft>
              <a:buNone/>
            </a:pPr>
            <a:r>
              <a:rPr lang="en" sz="1200" dirty="0">
                <a:solidFill>
                  <a:srgbClr val="5B5B5B"/>
                </a:solidFill>
                <a:highlight>
                  <a:srgbClr val="FFFFFF"/>
                </a:highlight>
              </a:rPr>
              <a:t>N</a:t>
            </a:r>
            <a:r>
              <a:rPr lang="en" b="1" dirty="0">
                <a:solidFill>
                  <a:srgbClr val="5B5B5B"/>
                </a:solidFill>
                <a:highlight>
                  <a:srgbClr val="FFFFFF"/>
                </a:highlight>
              </a:rPr>
              <a:t>*</a:t>
            </a:r>
            <a:r>
              <a:rPr lang="en" sz="1200" dirty="0">
                <a:solidFill>
                  <a:srgbClr val="5B5B5B"/>
                </a:solidFill>
                <a:highlight>
                  <a:srgbClr val="FFFFFF"/>
                </a:highlight>
              </a:rPr>
              <a:t>= the number of stars observed</a:t>
            </a:r>
          </a:p>
          <a:p>
            <a:pPr lvl="0" rtl="0">
              <a:lnSpc>
                <a:spcPct val="115000"/>
              </a:lnSpc>
              <a:spcBef>
                <a:spcPts val="1200"/>
              </a:spcBef>
              <a:spcAft>
                <a:spcPts val="1200"/>
              </a:spcAft>
              <a:buNone/>
            </a:pPr>
            <a:r>
              <a:rPr lang="en" sz="1200" dirty="0">
                <a:solidFill>
                  <a:srgbClr val="5B5B5B"/>
                </a:solidFill>
                <a:highlight>
                  <a:srgbClr val="FFFFFF"/>
                </a:highlight>
              </a:rPr>
              <a:t>F</a:t>
            </a:r>
            <a:r>
              <a:rPr lang="en" sz="900" dirty="0">
                <a:solidFill>
                  <a:srgbClr val="5B5B5B"/>
                </a:solidFill>
                <a:highlight>
                  <a:srgbClr val="FFFFFF"/>
                </a:highlight>
              </a:rPr>
              <a:t>Q </a:t>
            </a:r>
            <a:r>
              <a:rPr lang="en" sz="1200" dirty="0">
                <a:solidFill>
                  <a:srgbClr val="5B5B5B"/>
                </a:solidFill>
                <a:highlight>
                  <a:srgbClr val="FFFFFF"/>
                </a:highlight>
              </a:rPr>
              <a:t>= the fraction of stars that are quiet</a:t>
            </a:r>
          </a:p>
          <a:p>
            <a:pPr lvl="0" rtl="0">
              <a:lnSpc>
                <a:spcPct val="115000"/>
              </a:lnSpc>
              <a:spcBef>
                <a:spcPts val="1200"/>
              </a:spcBef>
              <a:spcAft>
                <a:spcPts val="1200"/>
              </a:spcAft>
              <a:buNone/>
            </a:pPr>
            <a:r>
              <a:rPr lang="en" sz="1200" dirty="0">
                <a:solidFill>
                  <a:srgbClr val="5B5B5B"/>
                </a:solidFill>
                <a:highlight>
                  <a:srgbClr val="FFFFFF"/>
                </a:highlight>
              </a:rPr>
              <a:t>F</a:t>
            </a:r>
            <a:r>
              <a:rPr lang="en" sz="900" dirty="0">
                <a:solidFill>
                  <a:srgbClr val="5B5B5B"/>
                </a:solidFill>
                <a:highlight>
                  <a:srgbClr val="FFFFFF"/>
                </a:highlight>
              </a:rPr>
              <a:t>HZ</a:t>
            </a:r>
            <a:r>
              <a:rPr lang="en" sz="1200" dirty="0">
                <a:solidFill>
                  <a:srgbClr val="5B5B5B"/>
                </a:solidFill>
                <a:highlight>
                  <a:srgbClr val="FFFFFF"/>
                </a:highlight>
              </a:rPr>
              <a:t> = the fraction of stars with rocky planets in the habitable zone</a:t>
            </a:r>
          </a:p>
          <a:p>
            <a:pPr lvl="0" rtl="0">
              <a:lnSpc>
                <a:spcPct val="115000"/>
              </a:lnSpc>
              <a:spcBef>
                <a:spcPts val="1200"/>
              </a:spcBef>
              <a:spcAft>
                <a:spcPts val="1200"/>
              </a:spcAft>
              <a:buNone/>
            </a:pPr>
            <a:r>
              <a:rPr lang="en" sz="1200" dirty="0">
                <a:solidFill>
                  <a:srgbClr val="5B5B5B"/>
                </a:solidFill>
                <a:highlight>
                  <a:srgbClr val="FFFFFF"/>
                </a:highlight>
              </a:rPr>
              <a:t>F</a:t>
            </a:r>
            <a:r>
              <a:rPr lang="en" sz="900" dirty="0">
                <a:solidFill>
                  <a:srgbClr val="5B5B5B"/>
                </a:solidFill>
                <a:highlight>
                  <a:srgbClr val="FFFFFF"/>
                </a:highlight>
              </a:rPr>
              <a:t>O</a:t>
            </a:r>
            <a:r>
              <a:rPr lang="en" sz="1200" dirty="0">
                <a:solidFill>
                  <a:srgbClr val="5B5B5B"/>
                </a:solidFill>
                <a:highlight>
                  <a:srgbClr val="FFFFFF"/>
                </a:highlight>
              </a:rPr>
              <a:t> = the fraction of those planets that can be observed</a:t>
            </a:r>
          </a:p>
          <a:p>
            <a:pPr lvl="0" rtl="0">
              <a:lnSpc>
                <a:spcPct val="115000"/>
              </a:lnSpc>
              <a:spcBef>
                <a:spcPts val="1200"/>
              </a:spcBef>
              <a:spcAft>
                <a:spcPts val="1200"/>
              </a:spcAft>
              <a:buNone/>
            </a:pPr>
            <a:r>
              <a:rPr lang="en" sz="1200" dirty="0">
                <a:solidFill>
                  <a:srgbClr val="5B5B5B"/>
                </a:solidFill>
                <a:highlight>
                  <a:srgbClr val="FFFFFF"/>
                </a:highlight>
              </a:rPr>
              <a:t>F</a:t>
            </a:r>
            <a:r>
              <a:rPr lang="en" sz="900" dirty="0">
                <a:solidFill>
                  <a:srgbClr val="5B5B5B"/>
                </a:solidFill>
                <a:highlight>
                  <a:srgbClr val="FFFFFF"/>
                </a:highlight>
              </a:rPr>
              <a:t>L</a:t>
            </a:r>
            <a:r>
              <a:rPr lang="en" sz="1200" dirty="0">
                <a:solidFill>
                  <a:srgbClr val="5B5B5B"/>
                </a:solidFill>
                <a:highlight>
                  <a:srgbClr val="FFFFFF"/>
                </a:highlight>
              </a:rPr>
              <a:t> = the fraction that have life</a:t>
            </a:r>
          </a:p>
          <a:p>
            <a:pPr lvl="0" rtl="0">
              <a:lnSpc>
                <a:spcPct val="115000"/>
              </a:lnSpc>
              <a:spcBef>
                <a:spcPts val="1200"/>
              </a:spcBef>
              <a:spcAft>
                <a:spcPts val="1200"/>
              </a:spcAft>
              <a:buNone/>
            </a:pPr>
            <a:r>
              <a:rPr lang="en" sz="1200" dirty="0">
                <a:solidFill>
                  <a:srgbClr val="5B5B5B"/>
                </a:solidFill>
                <a:highlight>
                  <a:srgbClr val="FFFFFF"/>
                </a:highlight>
              </a:rPr>
              <a:t>F</a:t>
            </a:r>
            <a:r>
              <a:rPr lang="en" sz="900" dirty="0">
                <a:solidFill>
                  <a:srgbClr val="5B5B5B"/>
                </a:solidFill>
                <a:highlight>
                  <a:srgbClr val="FFFFFF"/>
                </a:highlight>
              </a:rPr>
              <a:t>S</a:t>
            </a:r>
            <a:r>
              <a:rPr lang="en" sz="1200" dirty="0">
                <a:solidFill>
                  <a:srgbClr val="5B5B5B"/>
                </a:solidFill>
                <a:highlight>
                  <a:srgbClr val="FFFFFF"/>
                </a:highlight>
              </a:rPr>
              <a:t> = the fraction on which life produces a detectable signature gas</a:t>
            </a:r>
          </a:p>
        </p:txBody>
      </p:sp>
      <p:sp>
        <p:nvSpPr>
          <p:cNvPr id="114" name="Shape 114"/>
          <p:cNvSpPr txBox="1"/>
          <p:nvPr/>
        </p:nvSpPr>
        <p:spPr>
          <a:xfrm>
            <a:off x="0" y="1447975"/>
            <a:ext cx="4602600" cy="3000000"/>
          </a:xfrm>
          <a:prstGeom prst="rect">
            <a:avLst/>
          </a:prstGeom>
          <a:noFill/>
          <a:ln>
            <a:noFill/>
          </a:ln>
        </p:spPr>
        <p:txBody>
          <a:bodyPr wrap="square" lIns="91425" tIns="91425" rIns="91425" bIns="91425" anchor="ctr" anchorCtr="0">
            <a:noAutofit/>
          </a:bodyPr>
          <a:lstStyle/>
          <a:p>
            <a:pPr marL="228600" lvl="0" indent="0" rtl="0">
              <a:lnSpc>
                <a:spcPct val="115000"/>
              </a:lnSpc>
              <a:spcBef>
                <a:spcPts val="0"/>
              </a:spcBef>
              <a:spcAft>
                <a:spcPts val="100"/>
              </a:spcAft>
              <a:buNone/>
            </a:pPr>
            <a:r>
              <a:rPr lang="en" sz="1250" i="1">
                <a:solidFill>
                  <a:srgbClr val="222222"/>
                </a:solidFill>
                <a:highlight>
                  <a:srgbClr val="FFFFFF"/>
                </a:highlight>
                <a:latin typeface="Times New Roman"/>
                <a:ea typeface="Times New Roman"/>
                <a:cs typeface="Times New Roman"/>
                <a:sym typeface="Times New Roman"/>
              </a:rPr>
              <a:t>R</a:t>
            </a:r>
            <a:r>
              <a:rPr lang="en" sz="1700" baseline="-25000">
                <a:solidFill>
                  <a:srgbClr val="222222"/>
                </a:solidFill>
                <a:highlight>
                  <a:srgbClr val="FFFFFF"/>
                </a:highlight>
                <a:latin typeface="Times New Roman"/>
                <a:ea typeface="Times New Roman"/>
                <a:cs typeface="Times New Roman"/>
                <a:sym typeface="Times New Roman"/>
              </a:rPr>
              <a:t>∗</a:t>
            </a:r>
            <a:r>
              <a:rPr lang="en" sz="1050">
                <a:solidFill>
                  <a:srgbClr val="222222"/>
                </a:solidFill>
                <a:highlight>
                  <a:srgbClr val="FFFFFF"/>
                </a:highlight>
              </a:rPr>
              <a:t> = the average rate of star formation in our galaxy</a:t>
            </a:r>
          </a:p>
          <a:p>
            <a:pPr marL="228600" lvl="0" indent="0" rtl="0">
              <a:lnSpc>
                <a:spcPct val="115000"/>
              </a:lnSpc>
              <a:spcBef>
                <a:spcPts val="0"/>
              </a:spcBef>
              <a:spcAft>
                <a:spcPts val="100"/>
              </a:spcAft>
              <a:buNone/>
            </a:pPr>
            <a:endParaRPr sz="1050" u="sng">
              <a:solidFill>
                <a:srgbClr val="0B0080"/>
              </a:solidFill>
              <a:highlight>
                <a:srgbClr val="FFFFFF"/>
              </a:highlight>
              <a:hlinkClick r:id="rId3"/>
            </a:endParaRPr>
          </a:p>
          <a:p>
            <a:pPr marL="228600" lvl="0" indent="0" rtl="0">
              <a:lnSpc>
                <a:spcPct val="115000"/>
              </a:lnSpc>
              <a:spcBef>
                <a:spcPts val="0"/>
              </a:spcBef>
              <a:spcAft>
                <a:spcPts val="100"/>
              </a:spcAft>
              <a:buNone/>
            </a:pPr>
            <a:r>
              <a:rPr lang="en" sz="1250" i="1">
                <a:solidFill>
                  <a:srgbClr val="222222"/>
                </a:solidFill>
                <a:highlight>
                  <a:srgbClr val="FFFFFF"/>
                </a:highlight>
                <a:latin typeface="Times New Roman"/>
                <a:ea typeface="Times New Roman"/>
                <a:cs typeface="Times New Roman"/>
                <a:sym typeface="Times New Roman"/>
              </a:rPr>
              <a:t>f</a:t>
            </a:r>
            <a:r>
              <a:rPr lang="en" sz="1700" baseline="-25000">
                <a:solidFill>
                  <a:srgbClr val="222222"/>
                </a:solidFill>
                <a:highlight>
                  <a:srgbClr val="FFFFFF"/>
                </a:highlight>
                <a:latin typeface="Times New Roman"/>
                <a:ea typeface="Times New Roman"/>
                <a:cs typeface="Times New Roman"/>
                <a:sym typeface="Times New Roman"/>
              </a:rPr>
              <a:t>p</a:t>
            </a:r>
            <a:r>
              <a:rPr lang="en" sz="1050">
                <a:solidFill>
                  <a:srgbClr val="222222"/>
                </a:solidFill>
                <a:highlight>
                  <a:srgbClr val="FFFFFF"/>
                </a:highlight>
              </a:rPr>
              <a:t> = the fraction of those stars that have planets</a:t>
            </a:r>
          </a:p>
          <a:p>
            <a:pPr marL="228600" lvl="0" indent="0" rtl="0">
              <a:lnSpc>
                <a:spcPct val="115000"/>
              </a:lnSpc>
              <a:spcBef>
                <a:spcPts val="0"/>
              </a:spcBef>
              <a:spcAft>
                <a:spcPts val="100"/>
              </a:spcAft>
              <a:buNone/>
            </a:pPr>
            <a:r>
              <a:rPr lang="en" sz="1250" i="1">
                <a:solidFill>
                  <a:srgbClr val="222222"/>
                </a:solidFill>
                <a:highlight>
                  <a:srgbClr val="FFFFFF"/>
                </a:highlight>
                <a:latin typeface="Times New Roman"/>
                <a:ea typeface="Times New Roman"/>
                <a:cs typeface="Times New Roman"/>
                <a:sym typeface="Times New Roman"/>
              </a:rPr>
              <a:t>n</a:t>
            </a:r>
            <a:r>
              <a:rPr lang="en" sz="1700" baseline="-25000">
                <a:solidFill>
                  <a:srgbClr val="222222"/>
                </a:solidFill>
                <a:highlight>
                  <a:srgbClr val="FFFFFF"/>
                </a:highlight>
                <a:latin typeface="Times New Roman"/>
                <a:ea typeface="Times New Roman"/>
                <a:cs typeface="Times New Roman"/>
                <a:sym typeface="Times New Roman"/>
              </a:rPr>
              <a:t>e</a:t>
            </a:r>
            <a:r>
              <a:rPr lang="en" sz="1050">
                <a:solidFill>
                  <a:srgbClr val="222222"/>
                </a:solidFill>
                <a:highlight>
                  <a:srgbClr val="FFFFFF"/>
                </a:highlight>
              </a:rPr>
              <a:t> = the average number of planets that can potentially support life per star that has planets</a:t>
            </a:r>
          </a:p>
          <a:p>
            <a:pPr marL="228600" lvl="0" indent="0" rtl="0">
              <a:lnSpc>
                <a:spcPct val="115000"/>
              </a:lnSpc>
              <a:spcBef>
                <a:spcPts val="0"/>
              </a:spcBef>
              <a:spcAft>
                <a:spcPts val="100"/>
              </a:spcAft>
              <a:buNone/>
            </a:pPr>
            <a:r>
              <a:rPr lang="en" sz="1250" i="1">
                <a:solidFill>
                  <a:srgbClr val="222222"/>
                </a:solidFill>
                <a:highlight>
                  <a:srgbClr val="FFFFFF"/>
                </a:highlight>
                <a:latin typeface="Times New Roman"/>
                <a:ea typeface="Times New Roman"/>
                <a:cs typeface="Times New Roman"/>
                <a:sym typeface="Times New Roman"/>
              </a:rPr>
              <a:t>f</a:t>
            </a:r>
            <a:r>
              <a:rPr lang="en" sz="1700" baseline="-25000">
                <a:solidFill>
                  <a:srgbClr val="222222"/>
                </a:solidFill>
                <a:highlight>
                  <a:srgbClr val="FFFFFF"/>
                </a:highlight>
                <a:latin typeface="Times New Roman"/>
                <a:ea typeface="Times New Roman"/>
                <a:cs typeface="Times New Roman"/>
                <a:sym typeface="Times New Roman"/>
              </a:rPr>
              <a:t>l</a:t>
            </a:r>
            <a:r>
              <a:rPr lang="en" sz="1050">
                <a:solidFill>
                  <a:srgbClr val="222222"/>
                </a:solidFill>
                <a:highlight>
                  <a:srgbClr val="FFFFFF"/>
                </a:highlight>
              </a:rPr>
              <a:t> = the fraction of planets that could support life that actually develop life at some point</a:t>
            </a:r>
          </a:p>
          <a:p>
            <a:pPr marL="228600" lvl="0" indent="0" rtl="0">
              <a:lnSpc>
                <a:spcPct val="115000"/>
              </a:lnSpc>
              <a:spcBef>
                <a:spcPts val="0"/>
              </a:spcBef>
              <a:spcAft>
                <a:spcPts val="100"/>
              </a:spcAft>
              <a:buNone/>
            </a:pPr>
            <a:r>
              <a:rPr lang="en" sz="1250" i="1">
                <a:solidFill>
                  <a:srgbClr val="222222"/>
                </a:solidFill>
                <a:highlight>
                  <a:srgbClr val="FFFFFF"/>
                </a:highlight>
                <a:latin typeface="Times New Roman"/>
                <a:ea typeface="Times New Roman"/>
                <a:cs typeface="Times New Roman"/>
                <a:sym typeface="Times New Roman"/>
              </a:rPr>
              <a:t>f</a:t>
            </a:r>
            <a:r>
              <a:rPr lang="en" sz="1700" baseline="-25000">
                <a:solidFill>
                  <a:srgbClr val="222222"/>
                </a:solidFill>
                <a:highlight>
                  <a:srgbClr val="FFFFFF"/>
                </a:highlight>
                <a:latin typeface="Times New Roman"/>
                <a:ea typeface="Times New Roman"/>
                <a:cs typeface="Times New Roman"/>
                <a:sym typeface="Times New Roman"/>
              </a:rPr>
              <a:t>i</a:t>
            </a:r>
            <a:r>
              <a:rPr lang="en" sz="1050">
                <a:solidFill>
                  <a:srgbClr val="222222"/>
                </a:solidFill>
                <a:highlight>
                  <a:srgbClr val="FFFFFF"/>
                </a:highlight>
              </a:rPr>
              <a:t> = the fraction of planets with life that actually go on to develop inelligent life (civilizations)</a:t>
            </a:r>
          </a:p>
          <a:p>
            <a:pPr marL="228600" lvl="0" indent="0" rtl="0">
              <a:lnSpc>
                <a:spcPct val="115000"/>
              </a:lnSpc>
              <a:spcBef>
                <a:spcPts val="0"/>
              </a:spcBef>
              <a:spcAft>
                <a:spcPts val="100"/>
              </a:spcAft>
              <a:buNone/>
            </a:pPr>
            <a:r>
              <a:rPr lang="en" sz="1250" i="1">
                <a:solidFill>
                  <a:srgbClr val="222222"/>
                </a:solidFill>
                <a:highlight>
                  <a:srgbClr val="FFFFFF"/>
                </a:highlight>
                <a:latin typeface="Times New Roman"/>
                <a:ea typeface="Times New Roman"/>
                <a:cs typeface="Times New Roman"/>
                <a:sym typeface="Times New Roman"/>
              </a:rPr>
              <a:t>f</a:t>
            </a:r>
            <a:r>
              <a:rPr lang="en" sz="1700" baseline="-25000">
                <a:solidFill>
                  <a:srgbClr val="222222"/>
                </a:solidFill>
                <a:highlight>
                  <a:srgbClr val="FFFFFF"/>
                </a:highlight>
                <a:latin typeface="Times New Roman"/>
                <a:ea typeface="Times New Roman"/>
                <a:cs typeface="Times New Roman"/>
                <a:sym typeface="Times New Roman"/>
              </a:rPr>
              <a:t>c</a:t>
            </a:r>
            <a:r>
              <a:rPr lang="en" sz="1050">
                <a:solidFill>
                  <a:srgbClr val="222222"/>
                </a:solidFill>
                <a:highlight>
                  <a:srgbClr val="FFFFFF"/>
                </a:highlight>
              </a:rPr>
              <a:t> = the fraction of civilizations that develop a technology that releases detectable signs of their existence into space</a:t>
            </a:r>
          </a:p>
          <a:p>
            <a:pPr marL="228600" lvl="0" indent="0" rtl="0">
              <a:lnSpc>
                <a:spcPct val="115000"/>
              </a:lnSpc>
              <a:spcBef>
                <a:spcPts val="0"/>
              </a:spcBef>
              <a:spcAft>
                <a:spcPts val="100"/>
              </a:spcAft>
              <a:buNone/>
            </a:pPr>
            <a:r>
              <a:rPr lang="en" sz="1250" i="1">
                <a:solidFill>
                  <a:srgbClr val="222222"/>
                </a:solidFill>
                <a:highlight>
                  <a:srgbClr val="FFFFFF"/>
                </a:highlight>
                <a:latin typeface="Times New Roman"/>
                <a:ea typeface="Times New Roman"/>
                <a:cs typeface="Times New Roman"/>
                <a:sym typeface="Times New Roman"/>
              </a:rPr>
              <a:t>L</a:t>
            </a:r>
            <a:r>
              <a:rPr lang="en" sz="1050">
                <a:solidFill>
                  <a:srgbClr val="222222"/>
                </a:solidFill>
                <a:highlight>
                  <a:srgbClr val="FFFFFF"/>
                </a:highlight>
              </a:rPr>
              <a:t> = the length of time for which such civilizations release detectable signals into space</a:t>
            </a:r>
          </a:p>
        </p:txBody>
      </p:sp>
      <p:sp>
        <p:nvSpPr>
          <p:cNvPr id="115" name="Shape 115"/>
          <p:cNvSpPr txBox="1"/>
          <p:nvPr/>
        </p:nvSpPr>
        <p:spPr>
          <a:xfrm>
            <a:off x="177525" y="716975"/>
            <a:ext cx="3621900" cy="619500"/>
          </a:xfrm>
          <a:prstGeom prst="rect">
            <a:avLst/>
          </a:prstGeom>
          <a:noFill/>
          <a:ln>
            <a:noFill/>
          </a:ln>
        </p:spPr>
        <p:txBody>
          <a:bodyPr wrap="square" lIns="91425" tIns="91425" rIns="91425" bIns="91425" anchor="ctr" anchorCtr="0">
            <a:noAutofit/>
          </a:bodyPr>
          <a:lstStyle/>
          <a:p>
            <a:pPr lvl="0" rtl="0">
              <a:spcBef>
                <a:spcPts val="0"/>
              </a:spcBef>
              <a:buNone/>
            </a:pPr>
            <a:r>
              <a:rPr lang="en" sz="1250" i="1">
                <a:solidFill>
                  <a:srgbClr val="222222"/>
                </a:solidFill>
                <a:highlight>
                  <a:srgbClr val="FFFFFF"/>
                </a:highlight>
                <a:latin typeface="Times New Roman"/>
                <a:ea typeface="Times New Roman"/>
                <a:cs typeface="Times New Roman"/>
                <a:sym typeface="Times New Roman"/>
              </a:rPr>
              <a:t>N</a:t>
            </a:r>
            <a:r>
              <a:rPr lang="en" sz="1050">
                <a:solidFill>
                  <a:srgbClr val="222222"/>
                </a:solidFill>
                <a:highlight>
                  <a:srgbClr val="FFFFFF"/>
                </a:highlight>
              </a:rPr>
              <a:t> = the number of civilizations in our galaxy with which communication might be possible</a:t>
            </a:r>
          </a:p>
        </p:txBody>
      </p:sp>
      <p:sp>
        <p:nvSpPr>
          <p:cNvPr id="116" name="Shape 116"/>
          <p:cNvSpPr txBox="1"/>
          <p:nvPr/>
        </p:nvSpPr>
        <p:spPr>
          <a:xfrm>
            <a:off x="177525" y="143325"/>
            <a:ext cx="1896600" cy="437400"/>
          </a:xfrm>
          <a:prstGeom prst="rect">
            <a:avLst/>
          </a:prstGeom>
          <a:solidFill>
            <a:srgbClr val="FFFFFF"/>
          </a:solidFill>
          <a:ln>
            <a:noFill/>
          </a:ln>
        </p:spPr>
        <p:txBody>
          <a:bodyPr wrap="square" lIns="91425" tIns="91425" rIns="91425" bIns="91425" anchor="t" anchorCtr="0">
            <a:noAutofit/>
          </a:bodyPr>
          <a:lstStyle/>
          <a:p>
            <a:pPr lvl="0">
              <a:spcBef>
                <a:spcPts val="0"/>
              </a:spcBef>
              <a:buNone/>
            </a:pPr>
            <a:r>
              <a:rPr lang="en"/>
              <a:t>N= R</a:t>
            </a:r>
            <a:r>
              <a:rPr lang="en" sz="1800" baseline="-25000"/>
              <a:t>*</a:t>
            </a:r>
            <a:r>
              <a:rPr lang="en" sz="1800"/>
              <a:t>f</a:t>
            </a:r>
            <a:r>
              <a:rPr lang="en" sz="1800" baseline="-25000"/>
              <a:t>p</a:t>
            </a:r>
            <a:r>
              <a:rPr lang="en" sz="1800"/>
              <a:t>n</a:t>
            </a:r>
            <a:r>
              <a:rPr lang="en" sz="1800" baseline="-25000"/>
              <a:t>e</a:t>
            </a:r>
            <a:r>
              <a:rPr lang="en" sz="1800"/>
              <a:t>f</a:t>
            </a:r>
            <a:r>
              <a:rPr lang="en" sz="1800" baseline="-25000"/>
              <a:t>1</a:t>
            </a:r>
            <a:r>
              <a:rPr lang="en" sz="1800"/>
              <a:t>f</a:t>
            </a:r>
            <a:r>
              <a:rPr lang="en" sz="1800" baseline="-25000"/>
              <a:t>i</a:t>
            </a:r>
            <a:r>
              <a:rPr lang="en" sz="1800"/>
              <a:t>f</a:t>
            </a:r>
            <a:r>
              <a:rPr lang="en" sz="1800" baseline="-25000"/>
              <a:t>c</a:t>
            </a:r>
            <a:r>
              <a:rPr lang="en" sz="1800"/>
              <a:t>L</a:t>
            </a:r>
          </a:p>
        </p:txBody>
      </p:sp>
      <p:sp>
        <p:nvSpPr>
          <p:cNvPr id="117" name="Shape 117"/>
          <p:cNvSpPr txBox="1"/>
          <p:nvPr/>
        </p:nvSpPr>
        <p:spPr>
          <a:xfrm>
            <a:off x="5486200" y="576990"/>
            <a:ext cx="1704900" cy="870985"/>
          </a:xfrm>
          <a:prstGeom prst="rect">
            <a:avLst/>
          </a:prstGeom>
          <a:noFill/>
          <a:ln>
            <a:noFill/>
          </a:ln>
        </p:spPr>
        <p:txBody>
          <a:bodyPr wrap="square" lIns="91425" tIns="91425" rIns="91425" bIns="91425" anchor="t" anchorCtr="0">
            <a:noAutofit/>
          </a:bodyPr>
          <a:lstStyle/>
          <a:p>
            <a:pPr lvl="0" rtl="0">
              <a:lnSpc>
                <a:spcPct val="115000"/>
              </a:lnSpc>
              <a:spcBef>
                <a:spcPts val="1200"/>
              </a:spcBef>
              <a:spcAft>
                <a:spcPts val="1200"/>
              </a:spcAft>
              <a:buClr>
                <a:schemeClr val="dk1"/>
              </a:buClr>
              <a:buSzPct val="78571"/>
              <a:buFont typeface="Arial"/>
              <a:buNone/>
            </a:pPr>
            <a:endParaRPr lang="en" dirty="0">
              <a:solidFill>
                <a:srgbClr val="5B5B5B"/>
              </a:solidFill>
              <a:highlight>
                <a:srgbClr val="FFFFFF"/>
              </a:highlight>
            </a:endParaRPr>
          </a:p>
          <a:p>
            <a:pPr lvl="0" rtl="0">
              <a:lnSpc>
                <a:spcPct val="115000"/>
              </a:lnSpc>
              <a:spcBef>
                <a:spcPts val="1200"/>
              </a:spcBef>
              <a:spcAft>
                <a:spcPts val="1200"/>
              </a:spcAft>
              <a:buClr>
                <a:schemeClr val="dk1"/>
              </a:buClr>
              <a:buSzPct val="78571"/>
              <a:buFont typeface="Arial"/>
              <a:buNone/>
            </a:pPr>
            <a:endParaRPr lang="en" baseline="-25000" dirty="0">
              <a:solidFill>
                <a:srgbClr val="5B5B5B"/>
              </a:solidFill>
              <a:highlight>
                <a:srgbClr val="FFFFFF"/>
              </a:highlight>
            </a:endParaRPr>
          </a:p>
        </p:txBody>
      </p:sp>
      <p:sp>
        <p:nvSpPr>
          <p:cNvPr id="118" name="Shape 118"/>
          <p:cNvSpPr txBox="1"/>
          <p:nvPr/>
        </p:nvSpPr>
        <p:spPr>
          <a:xfrm>
            <a:off x="2237775" y="143325"/>
            <a:ext cx="2259300" cy="344400"/>
          </a:xfrm>
          <a:prstGeom prst="rect">
            <a:avLst/>
          </a:prstGeom>
          <a:noFill/>
          <a:ln>
            <a:noFill/>
          </a:ln>
        </p:spPr>
        <p:txBody>
          <a:bodyPr wrap="square" lIns="91425" tIns="91425" rIns="91425" bIns="91425" anchor="t" anchorCtr="0">
            <a:noAutofit/>
          </a:bodyPr>
          <a:lstStyle/>
          <a:p>
            <a:pPr lvl="0">
              <a:spcBef>
                <a:spcPts val="0"/>
              </a:spcBef>
              <a:buNone/>
            </a:pPr>
            <a:r>
              <a:rPr lang="en">
                <a:solidFill>
                  <a:srgbClr val="EAD1DC"/>
                </a:solidFill>
              </a:rPr>
              <a:t>Drake -Original Equation (1961)</a:t>
            </a:r>
          </a:p>
        </p:txBody>
      </p:sp>
      <p:sp>
        <p:nvSpPr>
          <p:cNvPr id="119" name="Shape 119"/>
          <p:cNvSpPr txBox="1"/>
          <p:nvPr/>
        </p:nvSpPr>
        <p:spPr>
          <a:xfrm>
            <a:off x="7496100" y="189825"/>
            <a:ext cx="1647900" cy="344400"/>
          </a:xfrm>
          <a:prstGeom prst="rect">
            <a:avLst/>
          </a:prstGeom>
          <a:noFill/>
          <a:ln>
            <a:noFill/>
          </a:ln>
        </p:spPr>
        <p:txBody>
          <a:bodyPr wrap="square" lIns="91425" tIns="91425" rIns="91425" bIns="91425" anchor="ctr" anchorCtr="0">
            <a:noAutofit/>
          </a:bodyPr>
          <a:lstStyle/>
          <a:p>
            <a:pPr lvl="0">
              <a:spcBef>
                <a:spcPts val="0"/>
              </a:spcBef>
              <a:buNone/>
            </a:pPr>
            <a:r>
              <a:rPr lang="en" dirty="0">
                <a:solidFill>
                  <a:srgbClr val="EAD1DC"/>
                </a:solidFill>
              </a:rPr>
              <a:t>Sarah Seager Modified Equation</a:t>
            </a:r>
          </a:p>
          <a:p>
            <a:pPr lvl="0" rtl="0">
              <a:spcBef>
                <a:spcPts val="0"/>
              </a:spcBef>
              <a:buNone/>
            </a:pPr>
            <a:r>
              <a:rPr lang="en" dirty="0">
                <a:solidFill>
                  <a:srgbClr val="EAD1DC"/>
                </a:solidFill>
              </a:rPr>
              <a:t>2013</a:t>
            </a:r>
          </a:p>
        </p:txBody>
      </p:sp>
      <p:pic>
        <p:nvPicPr>
          <p:cNvPr id="2" name="Picture 1">
            <a:extLst>
              <a:ext uri="{FF2B5EF4-FFF2-40B4-BE49-F238E27FC236}">
                <a16:creationId xmlns:a16="http://schemas.microsoft.com/office/drawing/2014/main" id="{98B9D4BA-C8A8-42BB-A366-839C38FF0624}"/>
              </a:ext>
            </a:extLst>
          </p:cNvPr>
          <p:cNvPicPr>
            <a:picLocks noChangeAspect="1"/>
          </p:cNvPicPr>
          <p:nvPr/>
        </p:nvPicPr>
        <p:blipFill>
          <a:blip r:embed="rId4"/>
          <a:stretch>
            <a:fillRect/>
          </a:stretch>
        </p:blipFill>
        <p:spPr>
          <a:xfrm>
            <a:off x="4406424" y="149409"/>
            <a:ext cx="1191871" cy="1215241"/>
          </a:xfrm>
          <a:prstGeom prst="rect">
            <a:avLst/>
          </a:prstGeom>
        </p:spPr>
      </p:pic>
      <p:sp>
        <p:nvSpPr>
          <p:cNvPr id="4" name="TextBox 3">
            <a:extLst>
              <a:ext uri="{FF2B5EF4-FFF2-40B4-BE49-F238E27FC236}">
                <a16:creationId xmlns:a16="http://schemas.microsoft.com/office/drawing/2014/main" id="{A29DA7DC-73E8-4443-A609-B85DAB3FBE77}"/>
              </a:ext>
            </a:extLst>
          </p:cNvPr>
          <p:cNvSpPr txBox="1"/>
          <p:nvPr/>
        </p:nvSpPr>
        <p:spPr>
          <a:xfrm>
            <a:off x="5768340" y="143325"/>
            <a:ext cx="1647900" cy="523220"/>
          </a:xfrm>
          <a:prstGeom prst="rect">
            <a:avLst/>
          </a:prstGeom>
          <a:solidFill>
            <a:schemeClr val="bg1"/>
          </a:solidFill>
        </p:spPr>
        <p:txBody>
          <a:bodyPr wrap="square" rtlCol="0">
            <a:spAutoFit/>
          </a:bodyPr>
          <a:lstStyle/>
          <a:p>
            <a:r>
              <a:rPr lang="en-US" b="1" dirty="0"/>
              <a:t>N = N*</a:t>
            </a:r>
            <a:r>
              <a:rPr lang="en-US" b="1" dirty="0" err="1"/>
              <a:t>F</a:t>
            </a:r>
            <a:r>
              <a:rPr lang="en-US" b="1" baseline="-25000" dirty="0" err="1"/>
              <a:t>Q</a:t>
            </a:r>
            <a:r>
              <a:rPr lang="en-US" b="1" dirty="0" err="1"/>
              <a:t>F</a:t>
            </a:r>
            <a:r>
              <a:rPr lang="en-US" b="1" baseline="-25000" dirty="0" err="1"/>
              <a:t>HZ</a:t>
            </a:r>
            <a:r>
              <a:rPr lang="en-US" b="1" dirty="0" err="1"/>
              <a:t>F</a:t>
            </a:r>
            <a:r>
              <a:rPr lang="en-US" b="1" baseline="-25000" dirty="0" err="1"/>
              <a:t>o</a:t>
            </a:r>
            <a:r>
              <a:rPr lang="en-US" b="1" dirty="0" err="1"/>
              <a:t>F</a:t>
            </a:r>
            <a:r>
              <a:rPr lang="en-US" b="1" baseline="-25000" dirty="0" err="1"/>
              <a:t>L</a:t>
            </a:r>
            <a:r>
              <a:rPr lang="en-US" b="1" dirty="0" err="1"/>
              <a:t>F</a:t>
            </a:r>
            <a:r>
              <a:rPr lang="en-US" b="1" baseline="-25000" dirty="0" err="1"/>
              <a:t>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105"/>
        <p:cNvGrpSpPr/>
        <p:nvPr/>
      </p:nvGrpSpPr>
      <p:grpSpPr>
        <a:xfrm>
          <a:off x="0" y="0"/>
          <a:ext cx="0" cy="0"/>
          <a:chOff x="0" y="0"/>
          <a:chExt cx="0" cy="0"/>
        </a:xfrm>
      </p:grpSpPr>
      <p:pic>
        <p:nvPicPr>
          <p:cNvPr id="106" name="Shape 106"/>
          <p:cNvPicPr preferRelativeResize="0"/>
          <p:nvPr/>
        </p:nvPicPr>
        <p:blipFill>
          <a:blip r:embed="rId3">
            <a:alphaModFix/>
          </a:blip>
          <a:stretch>
            <a:fillRect/>
          </a:stretch>
        </p:blipFill>
        <p:spPr>
          <a:xfrm>
            <a:off x="4076650" y="1121150"/>
            <a:ext cx="5067350" cy="3911726"/>
          </a:xfrm>
          <a:prstGeom prst="rect">
            <a:avLst/>
          </a:prstGeom>
          <a:noFill/>
          <a:ln>
            <a:noFill/>
          </a:ln>
        </p:spPr>
      </p:pic>
      <p:sp>
        <p:nvSpPr>
          <p:cNvPr id="107" name="Shape 107"/>
          <p:cNvSpPr txBox="1"/>
          <p:nvPr/>
        </p:nvSpPr>
        <p:spPr>
          <a:xfrm>
            <a:off x="136075" y="232275"/>
            <a:ext cx="8126700" cy="608400"/>
          </a:xfrm>
          <a:prstGeom prst="rect">
            <a:avLst/>
          </a:prstGeom>
          <a:noFill/>
          <a:ln>
            <a:noFill/>
          </a:ln>
        </p:spPr>
        <p:txBody>
          <a:bodyPr wrap="square" lIns="91425" tIns="91425" rIns="91425" bIns="91425" anchor="t" anchorCtr="0">
            <a:noAutofit/>
          </a:bodyPr>
          <a:lstStyle/>
          <a:p>
            <a:pPr lvl="0">
              <a:spcBef>
                <a:spcPts val="0"/>
              </a:spcBef>
              <a:buNone/>
            </a:pPr>
            <a:r>
              <a:rPr lang="en" sz="3000" b="1" u="sng" dirty="0">
                <a:solidFill>
                  <a:srgbClr val="FFFFFF"/>
                </a:solidFill>
                <a:hlinkClick r:id="rId4"/>
              </a:rPr>
              <a:t>https://www.brainpop.com/games/drake</a:t>
            </a:r>
          </a:p>
          <a:p>
            <a:pPr lvl="0">
              <a:spcBef>
                <a:spcPts val="0"/>
              </a:spcBef>
              <a:buNone/>
            </a:pPr>
            <a:r>
              <a:rPr lang="en" sz="3000" b="1" u="sng" dirty="0">
                <a:solidFill>
                  <a:srgbClr val="FFFFFF"/>
                </a:solidFill>
              </a:rPr>
              <a:t>equation/index.weml</a:t>
            </a:r>
          </a:p>
        </p:txBody>
      </p:sp>
      <p:sp>
        <p:nvSpPr>
          <p:cNvPr id="108" name="Shape 108"/>
          <p:cNvSpPr txBox="1"/>
          <p:nvPr/>
        </p:nvSpPr>
        <p:spPr>
          <a:xfrm>
            <a:off x="570825" y="1810850"/>
            <a:ext cx="3130800" cy="2767500"/>
          </a:xfrm>
          <a:prstGeom prst="rect">
            <a:avLst/>
          </a:prstGeom>
          <a:noFill/>
          <a:ln>
            <a:noFill/>
          </a:ln>
        </p:spPr>
        <p:txBody>
          <a:bodyPr wrap="square" lIns="91425" tIns="91425" rIns="91425" bIns="91425" anchor="t" anchorCtr="0">
            <a:noAutofit/>
          </a:bodyPr>
          <a:lstStyle/>
          <a:p>
            <a:pPr lvl="0">
              <a:spcBef>
                <a:spcPts val="0"/>
              </a:spcBef>
              <a:buNone/>
            </a:pPr>
            <a:r>
              <a:rPr lang="en" sz="2400">
                <a:solidFill>
                  <a:srgbClr val="FFFF00"/>
                </a:solidFill>
              </a:rPr>
              <a:t>Work in a group of several people and determine what variables you might use to determine the number of possible worlds for  communication.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131"/>
        <p:cNvGrpSpPr/>
        <p:nvPr/>
      </p:nvGrpSpPr>
      <p:grpSpPr>
        <a:xfrm>
          <a:off x="0" y="0"/>
          <a:ext cx="0" cy="0"/>
          <a:chOff x="0" y="0"/>
          <a:chExt cx="0" cy="0"/>
        </a:xfrm>
      </p:grpSpPr>
      <p:sp>
        <p:nvSpPr>
          <p:cNvPr id="132" name="Shape 132"/>
          <p:cNvSpPr txBox="1"/>
          <p:nvPr/>
        </p:nvSpPr>
        <p:spPr>
          <a:xfrm>
            <a:off x="2375975" y="4504825"/>
            <a:ext cx="1285800" cy="449100"/>
          </a:xfrm>
          <a:prstGeom prst="rect">
            <a:avLst/>
          </a:prstGeom>
          <a:noFill/>
          <a:ln>
            <a:noFill/>
          </a:ln>
        </p:spPr>
        <p:txBody>
          <a:bodyPr wrap="square" lIns="91425" tIns="91425" rIns="91425" bIns="91425" anchor="t" anchorCtr="0">
            <a:noAutofit/>
          </a:bodyPr>
          <a:lstStyle/>
          <a:p>
            <a:pPr lvl="0" rtl="0">
              <a:spcBef>
                <a:spcPts val="0"/>
              </a:spcBef>
              <a:buNone/>
            </a:pPr>
            <a:endParaRPr>
              <a:solidFill>
                <a:srgbClr val="C9DAF8"/>
              </a:solidFill>
            </a:endParaRPr>
          </a:p>
        </p:txBody>
      </p:sp>
      <p:pic>
        <p:nvPicPr>
          <p:cNvPr id="133" name="Shape 133"/>
          <p:cNvPicPr preferRelativeResize="0"/>
          <p:nvPr/>
        </p:nvPicPr>
        <p:blipFill>
          <a:blip r:embed="rId3">
            <a:alphaModFix/>
          </a:blip>
          <a:stretch>
            <a:fillRect/>
          </a:stretch>
        </p:blipFill>
        <p:spPr>
          <a:xfrm>
            <a:off x="904875" y="128588"/>
            <a:ext cx="7334250" cy="4886325"/>
          </a:xfrm>
          <a:prstGeom prst="rect">
            <a:avLst/>
          </a:prstGeom>
          <a:noFill/>
          <a:ln>
            <a:noFill/>
          </a:ln>
        </p:spPr>
      </p:pic>
      <p:pic>
        <p:nvPicPr>
          <p:cNvPr id="134" name="Shape 134"/>
          <p:cNvPicPr preferRelativeResize="0"/>
          <p:nvPr/>
        </p:nvPicPr>
        <p:blipFill>
          <a:blip r:embed="rId4">
            <a:alphaModFix/>
          </a:blip>
          <a:stretch>
            <a:fillRect/>
          </a:stretch>
        </p:blipFill>
        <p:spPr>
          <a:xfrm>
            <a:off x="4648200" y="2647950"/>
            <a:ext cx="152400" cy="152400"/>
          </a:xfrm>
          <a:prstGeom prst="rect">
            <a:avLst/>
          </a:prstGeom>
          <a:noFill/>
          <a:ln>
            <a:noFill/>
          </a:ln>
        </p:spPr>
      </p:pic>
      <p:sp>
        <p:nvSpPr>
          <p:cNvPr id="135" name="Shape 135"/>
          <p:cNvSpPr txBox="1"/>
          <p:nvPr/>
        </p:nvSpPr>
        <p:spPr>
          <a:xfrm>
            <a:off x="971175" y="3966025"/>
            <a:ext cx="2589000" cy="987900"/>
          </a:xfrm>
          <a:prstGeom prst="rect">
            <a:avLst/>
          </a:prstGeom>
          <a:noFill/>
          <a:ln>
            <a:noFill/>
          </a:ln>
        </p:spPr>
        <p:txBody>
          <a:bodyPr wrap="square" lIns="91425" tIns="91425" rIns="91425" bIns="91425" anchor="t" anchorCtr="0">
            <a:noAutofit/>
          </a:bodyPr>
          <a:lstStyle/>
          <a:p>
            <a:pPr lvl="0">
              <a:spcBef>
                <a:spcPts val="0"/>
              </a:spcBef>
              <a:buNone/>
            </a:pPr>
            <a:r>
              <a:rPr lang="en" sz="3000">
                <a:highlight>
                  <a:srgbClr val="FF0000"/>
                </a:highlight>
              </a:rPr>
              <a:t>http://seti.org/</a:t>
            </a:r>
          </a:p>
        </p:txBody>
      </p:sp>
      <p:sp>
        <p:nvSpPr>
          <p:cNvPr id="136" name="Shape 136"/>
          <p:cNvSpPr txBox="1"/>
          <p:nvPr/>
        </p:nvSpPr>
        <p:spPr>
          <a:xfrm>
            <a:off x="1072875" y="4533250"/>
            <a:ext cx="4940100" cy="449100"/>
          </a:xfrm>
          <a:prstGeom prst="rect">
            <a:avLst/>
          </a:prstGeom>
          <a:solidFill>
            <a:srgbClr val="FF9900"/>
          </a:solidFill>
          <a:ln>
            <a:noFill/>
          </a:ln>
        </p:spPr>
        <p:txBody>
          <a:bodyPr wrap="square" lIns="91425" tIns="91425" rIns="91425" bIns="91425" anchor="t" anchorCtr="0">
            <a:noAutofit/>
          </a:bodyPr>
          <a:lstStyle/>
          <a:p>
            <a:pPr lvl="0">
              <a:spcBef>
                <a:spcPts val="0"/>
              </a:spcBef>
              <a:buNone/>
            </a:pPr>
            <a:r>
              <a:rPr lang="en" sz="3000"/>
              <a:t>https://einsteinathome.org/</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931</Words>
  <Application>Microsoft Office PowerPoint</Application>
  <PresentationFormat>On-screen Show (16:9)</PresentationFormat>
  <Paragraphs>47</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Simple Light</vt:lpstr>
      <vt:lpstr>Drake’s Equation</vt:lpstr>
      <vt:lpstr>Frank Drake</vt:lpstr>
      <vt:lpstr>PowerPoint Presentation</vt:lpstr>
      <vt:lpstr>Ancient Greeks debated the possibility of extraterrestrial life. </vt:lpstr>
      <vt:lpstr>PowerPoint Presentation</vt:lpstr>
      <vt:lpstr>What do you think of the possibility that we are not  alone in our galaxy?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Drake’s Equation</dc:title>
  <cp:lastModifiedBy>Frances Dellutri</cp:lastModifiedBy>
  <cp:revision>8</cp:revision>
  <dcterms:modified xsi:type="dcterms:W3CDTF">2017-11-28T03:05:22Z</dcterms:modified>
</cp:coreProperties>
</file>