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56" r:id="rId2"/>
    <p:sldId id="257" r:id="rId3"/>
  </p:sldIdLst>
  <p:sldSz cx="9144000" cy="6858000" type="screen4x3"/>
  <p:notesSz cx="6858000" cy="9144000"/>
  <p:embeddedFontLst>
    <p:embeddedFont>
      <p:font typeface="Comic Sans MS" panose="030F0902030302020204" pitchFamily="66" charset="0"/>
      <p:regular r:id="rId5"/>
    </p:embeddedFont>
    <p:embeddedFont>
      <p:font typeface="Roboto" panose="02000000000000000000"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8FE2D3-DBB7-4681-BDDE-0C6CC360DC1F}">
  <a:tblStyle styleId="{298FE2D3-DBB7-4681-BDDE-0C6CC360DC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3bc5f24aa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3bc5f24a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avissciencesays.ucdavis.edu/blog/fertility-and-fraying-tips-what-does-your-dna-say-about-when-have-kids" TargetMode="External"/><Relationship Id="rId3" Type="http://schemas.openxmlformats.org/officeDocument/2006/relationships/hyperlink" Target="https://www.researchgate.net/publication/333042828_Is_telomere_shortening_reversible_A_clue_from_NASA's_twins_mission" TargetMode="External"/><Relationship Id="rId7" Type="http://schemas.openxmlformats.org/officeDocument/2006/relationships/hyperlink" Target="https://www.nasa.gov/mission_pages/station/research/experiments/2097.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montclair.chillcryo.net/inflammation-shortens-telomeres-and-accelerates-aging-disease/" TargetMode="External"/><Relationship Id="rId4" Type="http://schemas.openxmlformats.org/officeDocument/2006/relationships/image" Target="../media/image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science.org/doi/10.1126/science.aau8650" TargetMode="External"/><Relationship Id="rId3" Type="http://schemas.openxmlformats.org/officeDocument/2006/relationships/hyperlink" Target="https://depositphotos.com/vector/telomere-vector-illustration-educational-and-medical-scheme-with-cell-chromosome-and-dna-labeled-anatomical-diagram-205986688.html"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8.png"/><Relationship Id="rId5" Type="http://schemas.openxmlformats.org/officeDocument/2006/relationships/hyperlink" Target="http://www.youtube.com/watch?v=U0fRAr-ZHCo" TargetMode="External"/><Relationship Id="rId10" Type="http://schemas.openxmlformats.org/officeDocument/2006/relationships/hyperlink" Target="https://www.dreamstime.com/telomere-shortening-concept-d-illustration-three-stages-chromosome-showing-dna-image225715368" TargetMode="External"/><Relationship Id="rId4" Type="http://schemas.openxmlformats.org/officeDocument/2006/relationships/image" Target="../media/image4.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cxnSp>
        <p:nvCxnSpPr>
          <p:cNvPr id="57" name="Google Shape;57;p14"/>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58" name="Google Shape;58;p14"/>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59" name="Google Shape;59;p14"/>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60" name="Google Shape;60;p14"/>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1" name="Google Shape;61;p14"/>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3" name="Google Shape;63;p14"/>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4</a:t>
            </a:r>
            <a:endParaRPr>
              <a:latin typeface="Comic Sans MS"/>
              <a:ea typeface="Comic Sans MS"/>
              <a:cs typeface="Comic Sans MS"/>
              <a:sym typeface="Comic Sans MS"/>
            </a:endParaRPr>
          </a:p>
        </p:txBody>
      </p:sp>
      <p:sp>
        <p:nvSpPr>
          <p:cNvPr id="64" name="Google Shape;64;p14"/>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 name="Google Shape;65;p14"/>
          <p:cNvSpPr/>
          <p:nvPr/>
        </p:nvSpPr>
        <p:spPr>
          <a:xfrm>
            <a:off x="4697450" y="417275"/>
            <a:ext cx="4328790" cy="465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Telomere Elongation</a:t>
            </a:r>
          </a:p>
        </p:txBody>
      </p:sp>
      <p:pic>
        <p:nvPicPr>
          <p:cNvPr id="66" name="Google Shape;66;p14">
            <a:hlinkClick r:id="rId3"/>
          </p:cNvPr>
          <p:cNvPicPr preferRelativeResize="0"/>
          <p:nvPr/>
        </p:nvPicPr>
        <p:blipFill>
          <a:blip r:embed="rId4">
            <a:alphaModFix/>
          </a:blip>
          <a:stretch>
            <a:fillRect/>
          </a:stretch>
        </p:blipFill>
        <p:spPr>
          <a:xfrm>
            <a:off x="4743775" y="3685588"/>
            <a:ext cx="4226999" cy="1600990"/>
          </a:xfrm>
          <a:prstGeom prst="rect">
            <a:avLst/>
          </a:prstGeom>
          <a:noFill/>
          <a:ln w="9525" cap="flat" cmpd="sng">
            <a:solidFill>
              <a:srgbClr val="000000"/>
            </a:solidFill>
            <a:prstDash val="solid"/>
            <a:round/>
            <a:headEnd type="none" w="sm" len="sm"/>
            <a:tailEnd type="none" w="sm" len="sm"/>
          </a:ln>
        </p:spPr>
      </p:pic>
      <p:sp>
        <p:nvSpPr>
          <p:cNvPr id="67" name="Google Shape;67;p14"/>
          <p:cNvSpPr/>
          <p:nvPr/>
        </p:nvSpPr>
        <p:spPr>
          <a:xfrm>
            <a:off x="4761838" y="3271263"/>
            <a:ext cx="237748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Results</a:t>
            </a:r>
          </a:p>
        </p:txBody>
      </p:sp>
      <p:sp>
        <p:nvSpPr>
          <p:cNvPr id="68" name="Google Shape;68;p14"/>
          <p:cNvSpPr txBox="1"/>
          <p:nvPr/>
        </p:nvSpPr>
        <p:spPr>
          <a:xfrm>
            <a:off x="4743763" y="5286575"/>
            <a:ext cx="42270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Directions: Look at the diagram above then answer the questions below. </a:t>
            </a:r>
            <a:endParaRPr sz="1200"/>
          </a:p>
          <a:p>
            <a:pPr marL="0" lvl="0" indent="0" algn="l" rtl="0">
              <a:spcBef>
                <a:spcPts val="0"/>
              </a:spcBef>
              <a:spcAft>
                <a:spcPts val="0"/>
              </a:spcAft>
              <a:buNone/>
            </a:pPr>
            <a:r>
              <a:rPr lang="en" sz="1200"/>
              <a:t>What happened to the length of Scott’s telomeres during his year in space? </a:t>
            </a:r>
            <a:r>
              <a:rPr lang="en" sz="1500"/>
              <a:t>______________________________________</a:t>
            </a:r>
            <a:r>
              <a:rPr lang="en" sz="1200">
                <a:solidFill>
                  <a:schemeClr val="dk1"/>
                </a:solidFill>
              </a:rPr>
              <a:t>What happened to them when he returned to Earth?</a:t>
            </a:r>
            <a:endParaRPr sz="1200">
              <a:solidFill>
                <a:schemeClr val="dk1"/>
              </a:solidFill>
            </a:endParaRPr>
          </a:p>
          <a:p>
            <a:pPr marL="0" lvl="0" indent="0" algn="l" rtl="0">
              <a:spcBef>
                <a:spcPts val="0"/>
              </a:spcBef>
              <a:spcAft>
                <a:spcPts val="0"/>
              </a:spcAft>
              <a:buNone/>
            </a:pPr>
            <a:r>
              <a:rPr lang="en" sz="1500">
                <a:solidFill>
                  <a:schemeClr val="dk1"/>
                </a:solidFill>
              </a:rPr>
              <a:t>______________</a:t>
            </a:r>
            <a:r>
              <a:rPr lang="en" sz="1500"/>
              <a:t>________________________</a:t>
            </a:r>
            <a:endParaRPr sz="1500"/>
          </a:p>
        </p:txBody>
      </p:sp>
      <p:sp>
        <p:nvSpPr>
          <p:cNvPr id="69" name="Google Shape;69;p14"/>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Name___________________________</a:t>
            </a:r>
            <a:endParaRPr sz="1000"/>
          </a:p>
        </p:txBody>
      </p:sp>
      <p:sp>
        <p:nvSpPr>
          <p:cNvPr id="70" name="Google Shape;70;p14"/>
          <p:cNvSpPr txBox="1"/>
          <p:nvPr/>
        </p:nvSpPr>
        <p:spPr>
          <a:xfrm>
            <a:off x="97400" y="3228263"/>
            <a:ext cx="4446300" cy="158040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200" dirty="0">
                <a:solidFill>
                  <a:srgbClr val="000000"/>
                </a:solidFill>
                <a:latin typeface="Roboto"/>
                <a:ea typeface="Roboto"/>
                <a:cs typeface="Roboto"/>
                <a:sym typeface="Roboto"/>
              </a:rPr>
              <a:t>What are some potential consequences of cells with critically short telomeres? </a:t>
            </a:r>
            <a:r>
              <a:rPr lang="en" sz="1600" dirty="0">
                <a:solidFill>
                  <a:srgbClr val="000000"/>
                </a:solidFill>
                <a:latin typeface="Roboto"/>
                <a:ea typeface="Roboto"/>
                <a:cs typeface="Roboto"/>
                <a:sym typeface="Roboto"/>
              </a:rPr>
              <a:t>___________________________________________________________________________________________</a:t>
            </a:r>
            <a:r>
              <a:rPr lang="en" sz="1200" dirty="0">
                <a:solidFill>
                  <a:srgbClr val="000000"/>
                </a:solidFill>
                <a:latin typeface="Roboto"/>
                <a:ea typeface="Roboto"/>
                <a:cs typeface="Roboto"/>
                <a:sym typeface="Roboto"/>
              </a:rPr>
              <a:t>What lifestyle choices do you think can lead to:</a:t>
            </a:r>
            <a:endParaRPr sz="1200" dirty="0">
              <a:solidFill>
                <a:srgbClr val="000000"/>
              </a:solidFill>
              <a:latin typeface="Roboto"/>
              <a:ea typeface="Roboto"/>
              <a:cs typeface="Roboto"/>
              <a:sym typeface="Roboto"/>
            </a:endParaRPr>
          </a:p>
        </p:txBody>
      </p:sp>
      <p:graphicFrame>
        <p:nvGraphicFramePr>
          <p:cNvPr id="71" name="Google Shape;71;p14"/>
          <p:cNvGraphicFramePr/>
          <p:nvPr/>
        </p:nvGraphicFramePr>
        <p:xfrm>
          <a:off x="377700" y="4781375"/>
          <a:ext cx="1857300" cy="2023890"/>
        </p:xfrm>
        <a:graphic>
          <a:graphicData uri="http://schemas.openxmlformats.org/drawingml/2006/table">
            <a:tbl>
              <a:tblPr>
                <a:noFill/>
                <a:tableStyleId>{298FE2D3-DBB7-4681-BDDE-0C6CC360DC1F}</a:tableStyleId>
              </a:tblPr>
              <a:tblGrid>
                <a:gridCol w="1857300">
                  <a:extLst>
                    <a:ext uri="{9D8B030D-6E8A-4147-A177-3AD203B41FA5}">
                      <a16:colId xmlns:a16="http://schemas.microsoft.com/office/drawing/2014/main" val="20000"/>
                    </a:ext>
                  </a:extLst>
                </a:gridCol>
              </a:tblGrid>
              <a:tr h="439050">
                <a:tc>
                  <a:txBody>
                    <a:bodyPr/>
                    <a:lstStyle/>
                    <a:p>
                      <a:pPr marL="0" lvl="0" indent="0" algn="ctr" rtl="0">
                        <a:spcBef>
                          <a:spcPts val="0"/>
                        </a:spcBef>
                        <a:spcAft>
                          <a:spcPts val="0"/>
                        </a:spcAft>
                        <a:buNone/>
                      </a:pPr>
                      <a:r>
                        <a:rPr lang="en"/>
                        <a:t>Longer Telomeres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 name="Google Shape;72;p14"/>
          <p:cNvGraphicFramePr/>
          <p:nvPr/>
        </p:nvGraphicFramePr>
        <p:xfrm>
          <a:off x="2563013" y="4781375"/>
          <a:ext cx="1857300" cy="2023890"/>
        </p:xfrm>
        <a:graphic>
          <a:graphicData uri="http://schemas.openxmlformats.org/drawingml/2006/table">
            <a:tbl>
              <a:tblPr>
                <a:noFill/>
                <a:tableStyleId>{298FE2D3-DBB7-4681-BDDE-0C6CC360DC1F}</a:tableStyleId>
              </a:tblPr>
              <a:tblGrid>
                <a:gridCol w="1857300">
                  <a:extLst>
                    <a:ext uri="{9D8B030D-6E8A-4147-A177-3AD203B41FA5}">
                      <a16:colId xmlns:a16="http://schemas.microsoft.com/office/drawing/2014/main" val="20000"/>
                    </a:ext>
                  </a:extLst>
                </a:gridCol>
              </a:tblGrid>
              <a:tr h="439050">
                <a:tc>
                  <a:txBody>
                    <a:bodyPr/>
                    <a:lstStyle/>
                    <a:p>
                      <a:pPr marL="0" lvl="0" indent="0" algn="ctr" rtl="0">
                        <a:spcBef>
                          <a:spcPts val="0"/>
                        </a:spcBef>
                        <a:spcAft>
                          <a:spcPts val="0"/>
                        </a:spcAft>
                        <a:buNone/>
                      </a:pPr>
                      <a:r>
                        <a:rPr lang="en"/>
                        <a:t>Shorter Telomeres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73" name="Google Shape;73;p14">
            <a:hlinkClick r:id="rId5"/>
          </p:cNvPr>
          <p:cNvPicPr preferRelativeResize="0"/>
          <p:nvPr/>
        </p:nvPicPr>
        <p:blipFill>
          <a:blip r:embed="rId6">
            <a:alphaModFix/>
          </a:blip>
          <a:stretch>
            <a:fillRect/>
          </a:stretch>
        </p:blipFill>
        <p:spPr>
          <a:xfrm>
            <a:off x="6231310" y="961100"/>
            <a:ext cx="2744040" cy="1924550"/>
          </a:xfrm>
          <a:prstGeom prst="rect">
            <a:avLst/>
          </a:prstGeom>
          <a:noFill/>
          <a:ln>
            <a:noFill/>
          </a:ln>
        </p:spPr>
      </p:pic>
      <p:sp>
        <p:nvSpPr>
          <p:cNvPr id="74" name="Google Shape;74;p14"/>
          <p:cNvSpPr txBox="1"/>
          <p:nvPr/>
        </p:nvSpPr>
        <p:spPr>
          <a:xfrm>
            <a:off x="156200" y="1618325"/>
            <a:ext cx="4328700" cy="17040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1100"/>
              </a:spcAft>
              <a:buNone/>
            </a:pPr>
            <a:r>
              <a:rPr lang="en" sz="1050" dirty="0">
                <a:solidFill>
                  <a:srgbClr val="317AB9"/>
                </a:solidFill>
                <a:uFill>
                  <a:noFill/>
                </a:uFill>
                <a:hlinkClick r:id="rId7">
                  <a:extLst>
                    <a:ext uri="{A12FA001-AC4F-418D-AE19-62706E023703}">
                      <ahyp:hlinkClr xmlns:ahyp="http://schemas.microsoft.com/office/drawing/2018/hyperlinkcolor" val="tx"/>
                    </a:ext>
                  </a:extLst>
                </a:hlinkClick>
              </a:rPr>
              <a:t>Telomeres</a:t>
            </a:r>
            <a:r>
              <a:rPr lang="en" sz="1050" dirty="0">
                <a:solidFill>
                  <a:srgbClr val="000000"/>
                </a:solidFill>
              </a:rPr>
              <a:t>:  Telomeres protect our chromosomes, as plastic handles protect jump ropes. Telomere lengths tend to get shorter as we age; however, lifestyle factors, stresses and environmental exposures can also affect the rate at which this shortening occurs. One of the most striking discoveries from NASA’s Twins Study is that Scott experienced a change in telomere length dynamics during spaceflight and within days of landing. </a:t>
            </a:r>
            <a:endParaRPr sz="1050" dirty="0">
              <a:solidFill>
                <a:srgbClr val="000000"/>
              </a:solidFill>
            </a:endParaRPr>
          </a:p>
        </p:txBody>
      </p:sp>
      <p:pic>
        <p:nvPicPr>
          <p:cNvPr id="75" name="Google Shape;75;p14">
            <a:hlinkClick r:id="rId8"/>
          </p:cNvPr>
          <p:cNvPicPr preferRelativeResize="0"/>
          <p:nvPr/>
        </p:nvPicPr>
        <p:blipFill>
          <a:blip r:embed="rId9">
            <a:alphaModFix/>
          </a:blip>
          <a:stretch>
            <a:fillRect/>
          </a:stretch>
        </p:blipFill>
        <p:spPr>
          <a:xfrm>
            <a:off x="156200" y="65225"/>
            <a:ext cx="4227000" cy="1553100"/>
          </a:xfrm>
          <a:prstGeom prst="rect">
            <a:avLst/>
          </a:prstGeom>
          <a:noFill/>
          <a:ln w="9525" cap="flat" cmpd="sng">
            <a:solidFill>
              <a:srgbClr val="632E62"/>
            </a:solidFill>
            <a:prstDash val="solid"/>
            <a:round/>
            <a:headEnd type="none" w="sm" len="sm"/>
            <a:tailEnd type="none" w="sm" len="sm"/>
          </a:ln>
        </p:spPr>
      </p:pic>
      <p:sp>
        <p:nvSpPr>
          <p:cNvPr id="76" name="Google Shape;76;p14"/>
          <p:cNvSpPr txBox="1"/>
          <p:nvPr/>
        </p:nvSpPr>
        <p:spPr>
          <a:xfrm>
            <a:off x="4761850" y="929900"/>
            <a:ext cx="1385400" cy="2124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Scientists looked closely at Scott’s DNA while aboard the ISS and discovered something interesting.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cxnSp>
        <p:nvCxnSpPr>
          <p:cNvPr id="81" name="Google Shape;81;p15"/>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82" name="Google Shape;82;p15"/>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sp>
        <p:nvSpPr>
          <p:cNvPr id="83" name="Google Shape;83;p15"/>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84" name="Google Shape;84;p15"/>
          <p:cNvSpPr txBox="1"/>
          <p:nvPr/>
        </p:nvSpPr>
        <p:spPr>
          <a:xfrm>
            <a:off x="8709550" y="6409075"/>
            <a:ext cx="3777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c Sans MS"/>
                <a:ea typeface="Comic Sans MS"/>
                <a:cs typeface="Comic Sans MS"/>
                <a:sym typeface="Comic Sans MS"/>
              </a:rPr>
              <a:t>3</a:t>
            </a:r>
            <a:endParaRPr>
              <a:latin typeface="Comic Sans MS"/>
              <a:ea typeface="Comic Sans MS"/>
              <a:cs typeface="Comic Sans MS"/>
              <a:sym typeface="Comic Sans MS"/>
            </a:endParaRPr>
          </a:p>
        </p:txBody>
      </p:sp>
      <p:sp>
        <p:nvSpPr>
          <p:cNvPr id="85" name="Google Shape;85;p15"/>
          <p:cNvSpPr txBox="1"/>
          <p:nvPr/>
        </p:nvSpPr>
        <p:spPr>
          <a:xfrm>
            <a:off x="2436660" y="48725"/>
            <a:ext cx="1961100" cy="337012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dirty="0">
                <a:solidFill>
                  <a:srgbClr val="1F1F1F"/>
                </a:solidFill>
              </a:rPr>
              <a:t>The end parts of the chromosomes (see the tips of the chromosomes in the picture on the left) are called telomeres. Their name derives from Greek telos- that means ‘end’ and -</a:t>
            </a:r>
            <a:r>
              <a:rPr lang="en" sz="1000" dirty="0" err="1">
                <a:solidFill>
                  <a:srgbClr val="1F1F1F"/>
                </a:solidFill>
              </a:rPr>
              <a:t>meros</a:t>
            </a:r>
            <a:r>
              <a:rPr lang="en" sz="1000" dirty="0">
                <a:solidFill>
                  <a:srgbClr val="1F1F1F"/>
                </a:solidFill>
              </a:rPr>
              <a:t> that means ‘part’, and they are literally ‘the end part’ of chromosomes. Telomere ends serve to protect the DNA. They are often compared to the plastic protective tips in shoelaces that protect a shoelace from unravelling. At the same way telomeres play an important role in protecting the DNA and keeping it stable.</a:t>
            </a:r>
          </a:p>
        </p:txBody>
      </p:sp>
      <p:pic>
        <p:nvPicPr>
          <p:cNvPr id="86" name="Google Shape;86;p15">
            <a:hlinkClick r:id="rId3"/>
          </p:cNvPr>
          <p:cNvPicPr preferRelativeResize="0"/>
          <p:nvPr/>
        </p:nvPicPr>
        <p:blipFill>
          <a:blip r:embed="rId4"/>
          <a:srcRect/>
          <a:stretch/>
        </p:blipFill>
        <p:spPr>
          <a:xfrm>
            <a:off x="189223" y="637262"/>
            <a:ext cx="2039144" cy="2655226"/>
          </a:xfrm>
          <a:prstGeom prst="rect">
            <a:avLst/>
          </a:prstGeom>
          <a:noFill/>
          <a:ln w="9525" cap="flat" cmpd="sng">
            <a:solidFill>
              <a:srgbClr val="000000"/>
            </a:solidFill>
            <a:prstDash val="solid"/>
            <a:round/>
            <a:headEnd type="none" w="sm" len="sm"/>
            <a:tailEnd type="none" w="sm" len="sm"/>
          </a:ln>
        </p:spPr>
      </p:pic>
      <p:sp>
        <p:nvSpPr>
          <p:cNvPr id="87" name="Google Shape;87;p15"/>
          <p:cNvSpPr/>
          <p:nvPr/>
        </p:nvSpPr>
        <p:spPr>
          <a:xfrm>
            <a:off x="109613" y="101175"/>
            <a:ext cx="165544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Read</a:t>
            </a:r>
          </a:p>
        </p:txBody>
      </p:sp>
      <p:sp>
        <p:nvSpPr>
          <p:cNvPr id="88" name="Google Shape;88;p15"/>
          <p:cNvSpPr/>
          <p:nvPr/>
        </p:nvSpPr>
        <p:spPr>
          <a:xfrm>
            <a:off x="4683775" y="48725"/>
            <a:ext cx="2599934" cy="488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Analyze</a:t>
            </a:r>
          </a:p>
        </p:txBody>
      </p:sp>
      <p:pic>
        <p:nvPicPr>
          <p:cNvPr id="89" name="Google Shape;89;p15" descr="Telomeres are structures made from DNA sequences and proteins found at the ends of chromosomes. They cap and protect the end of a chromosome like the end of a shoelace. Telomeres limit cellular lifespan and keep cancer growth at bay.&#10;&#10;Learn more at www.jax.org" title="What are telomeres? | Telomere animation">
            <a:hlinkClick r:id="rId5"/>
          </p:cNvPr>
          <p:cNvPicPr preferRelativeResize="0"/>
          <p:nvPr/>
        </p:nvPicPr>
        <p:blipFill>
          <a:blip r:embed="rId6">
            <a:alphaModFix/>
          </a:blip>
          <a:stretch>
            <a:fillRect/>
          </a:stretch>
        </p:blipFill>
        <p:spPr>
          <a:xfrm>
            <a:off x="1769625" y="3891350"/>
            <a:ext cx="2599925" cy="1546425"/>
          </a:xfrm>
          <a:prstGeom prst="rect">
            <a:avLst/>
          </a:prstGeom>
          <a:noFill/>
          <a:ln w="9525" cap="flat" cmpd="sng">
            <a:solidFill>
              <a:srgbClr val="000000"/>
            </a:solidFill>
            <a:prstDash val="solid"/>
            <a:round/>
            <a:headEnd type="none" w="sm" len="sm"/>
            <a:tailEnd type="none" w="sm" len="sm"/>
          </a:ln>
        </p:spPr>
      </p:pic>
      <p:pic>
        <p:nvPicPr>
          <p:cNvPr id="90" name="Google Shape;90;p15"/>
          <p:cNvPicPr preferRelativeResize="0"/>
          <p:nvPr/>
        </p:nvPicPr>
        <p:blipFill>
          <a:blip r:embed="rId7">
            <a:alphaModFix/>
          </a:blip>
          <a:stretch>
            <a:fillRect/>
          </a:stretch>
        </p:blipFill>
        <p:spPr>
          <a:xfrm>
            <a:off x="3459450" y="4619500"/>
            <a:ext cx="960900" cy="971650"/>
          </a:xfrm>
          <a:prstGeom prst="rect">
            <a:avLst/>
          </a:prstGeom>
          <a:noFill/>
          <a:ln w="9525" cap="flat" cmpd="sng">
            <a:solidFill>
              <a:srgbClr val="000000"/>
            </a:solidFill>
            <a:prstDash val="solid"/>
            <a:round/>
            <a:headEnd type="none" w="sm" len="sm"/>
            <a:tailEnd type="none" w="sm" len="sm"/>
          </a:ln>
        </p:spPr>
      </p:pic>
      <p:sp>
        <p:nvSpPr>
          <p:cNvPr id="91" name="Google Shape;91;p15"/>
          <p:cNvSpPr/>
          <p:nvPr/>
        </p:nvSpPr>
        <p:spPr>
          <a:xfrm>
            <a:off x="1903919" y="3442277"/>
            <a:ext cx="2007965" cy="383851"/>
          </a:xfrm>
          <a:prstGeom prst="rect">
            <a:avLst/>
          </a:prstGeom>
        </p:spPr>
        <p:txBody>
          <a:bodyPr>
            <a:prstTxWarp prst="textPlain">
              <a:avLst/>
            </a:prstTxWarp>
          </a:bodyPr>
          <a:lstStyle/>
          <a:p>
            <a:pPr lvl="0" algn="ctr"/>
            <a:r>
              <a:rPr b="0" i="0" dirty="0">
                <a:ln w="9525" cap="flat" cmpd="sng">
                  <a:solidFill>
                    <a:srgbClr val="632E62"/>
                  </a:solidFill>
                  <a:prstDash val="solid"/>
                  <a:round/>
                  <a:headEnd type="none" w="sm" len="sm"/>
                  <a:tailEnd type="none" w="sm" len="sm"/>
                </a:ln>
                <a:solidFill>
                  <a:srgbClr val="000000"/>
                </a:solidFill>
                <a:latin typeface="Arial"/>
              </a:rPr>
              <a:t>Watch</a:t>
            </a:r>
          </a:p>
        </p:txBody>
      </p:sp>
      <p:pic>
        <p:nvPicPr>
          <p:cNvPr id="92" name="Google Shape;92;p15">
            <a:hlinkClick r:id="rId8"/>
          </p:cNvPr>
          <p:cNvPicPr preferRelativeResize="0"/>
          <p:nvPr/>
        </p:nvPicPr>
        <p:blipFill rotWithShape="1">
          <a:blip r:embed="rId9">
            <a:alphaModFix/>
          </a:blip>
          <a:srcRect r="2997"/>
          <a:stretch/>
        </p:blipFill>
        <p:spPr>
          <a:xfrm>
            <a:off x="4769025" y="637251"/>
            <a:ext cx="2844200" cy="2788525"/>
          </a:xfrm>
          <a:prstGeom prst="rect">
            <a:avLst/>
          </a:prstGeom>
          <a:noFill/>
          <a:ln w="9525" cap="flat" cmpd="sng">
            <a:solidFill>
              <a:srgbClr val="191E2D"/>
            </a:solidFill>
            <a:prstDash val="solid"/>
            <a:round/>
            <a:headEnd type="none" w="sm" len="sm"/>
            <a:tailEnd type="none" w="sm" len="sm"/>
          </a:ln>
        </p:spPr>
      </p:pic>
      <p:sp>
        <p:nvSpPr>
          <p:cNvPr id="93" name="Google Shape;93;p15"/>
          <p:cNvSpPr txBox="1"/>
          <p:nvPr/>
        </p:nvSpPr>
        <p:spPr>
          <a:xfrm>
            <a:off x="7759250" y="93000"/>
            <a:ext cx="1157400" cy="3663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a:t>What do you see happening with Scott’s telomeres (TW)?</a:t>
            </a:r>
            <a:endParaRPr sz="1000"/>
          </a:p>
          <a:p>
            <a:pPr marL="0" lvl="0" indent="0" algn="l" rtl="0">
              <a:spcBef>
                <a:spcPts val="0"/>
              </a:spcBef>
              <a:spcAft>
                <a:spcPts val="0"/>
              </a:spcAft>
              <a:buNone/>
            </a:pPr>
            <a:r>
              <a:rPr lang="en" sz="1200"/>
              <a:t>__________</a:t>
            </a:r>
            <a:r>
              <a:rPr lang="en" sz="1200">
                <a:solidFill>
                  <a:srgbClr val="000000"/>
                </a:solidFill>
              </a:rPr>
              <a:t>_</a:t>
            </a:r>
            <a:r>
              <a:rPr lang="en">
                <a:solidFill>
                  <a:srgbClr val="000000"/>
                </a:solidFill>
              </a:rPr>
              <a:t>_____________________________________________</a:t>
            </a:r>
            <a:endParaRPr>
              <a:solidFill>
                <a:srgbClr val="000000"/>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 sz="1000"/>
              <a:t>What is happening to Mark’s telomeres (HR)?</a:t>
            </a:r>
            <a:endParaRPr sz="1000"/>
          </a:p>
          <a:p>
            <a:pPr marL="0" lvl="0" indent="0" algn="l" rtl="0">
              <a:spcBef>
                <a:spcPts val="0"/>
              </a:spcBef>
              <a:spcAft>
                <a:spcPts val="0"/>
              </a:spcAft>
              <a:buNone/>
            </a:pPr>
            <a:r>
              <a:rPr lang="en" sz="1200">
                <a:solidFill>
                  <a:srgbClr val="000000"/>
                </a:solidFill>
              </a:rPr>
              <a:t>___________</a:t>
            </a:r>
            <a:r>
              <a:rPr lang="en">
                <a:solidFill>
                  <a:srgbClr val="000000"/>
                </a:solidFill>
              </a:rPr>
              <a:t>___________________________</a:t>
            </a:r>
            <a:endParaRPr sz="1200"/>
          </a:p>
        </p:txBody>
      </p:sp>
      <p:sp>
        <p:nvSpPr>
          <p:cNvPr id="94" name="Google Shape;94;p15"/>
          <p:cNvSpPr txBox="1"/>
          <p:nvPr/>
        </p:nvSpPr>
        <p:spPr>
          <a:xfrm>
            <a:off x="64150" y="3626275"/>
            <a:ext cx="1583700" cy="3093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What are telomeres, and what is their job?</a:t>
            </a:r>
            <a:endParaRPr sz="1200"/>
          </a:p>
          <a:p>
            <a:pPr marL="0" lvl="0" indent="0" algn="l" rtl="0">
              <a:spcBef>
                <a:spcPts val="0"/>
              </a:spcBef>
              <a:spcAft>
                <a:spcPts val="0"/>
              </a:spcAft>
              <a:buNone/>
            </a:pPr>
            <a:r>
              <a:rPr lang="en" sz="1700"/>
              <a:t>___________________________________________________________________________________________________</a:t>
            </a:r>
            <a:endParaRPr sz="1700"/>
          </a:p>
        </p:txBody>
      </p:sp>
      <p:sp>
        <p:nvSpPr>
          <p:cNvPr id="95" name="Google Shape;95;p15"/>
          <p:cNvSpPr txBox="1"/>
          <p:nvPr/>
        </p:nvSpPr>
        <p:spPr>
          <a:xfrm>
            <a:off x="1765051" y="5534425"/>
            <a:ext cx="2655300" cy="1293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How are telomeres similar to the tips on shoelaces?</a:t>
            </a:r>
            <a:endParaRPr sz="1200"/>
          </a:p>
          <a:p>
            <a:pPr marL="0" lvl="0" indent="0" algn="l" rtl="0">
              <a:spcBef>
                <a:spcPts val="0"/>
              </a:spcBef>
              <a:spcAft>
                <a:spcPts val="0"/>
              </a:spcAft>
              <a:buNone/>
            </a:pPr>
            <a:r>
              <a:rPr lang="en" sz="1600"/>
              <a:t>__________________________________________________________________</a:t>
            </a:r>
            <a:endParaRPr sz="1600"/>
          </a:p>
        </p:txBody>
      </p:sp>
      <p:sp>
        <p:nvSpPr>
          <p:cNvPr id="96" name="Google Shape;96;p15"/>
          <p:cNvSpPr txBox="1"/>
          <p:nvPr/>
        </p:nvSpPr>
        <p:spPr>
          <a:xfrm>
            <a:off x="4683775" y="3665520"/>
            <a:ext cx="4421700" cy="161579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000" dirty="0">
                <a:solidFill>
                  <a:srgbClr val="191E2D"/>
                </a:solidFill>
                <a:latin typeface="Roboto"/>
                <a:ea typeface="Roboto"/>
                <a:cs typeface="Roboto"/>
                <a:sym typeface="Roboto"/>
              </a:rPr>
              <a:t>Aging and age-related diseases, like cardiovascular disease and cancer, are associated with shortening of telomeres. By comparing changes in telomeres and telomerase in twin astronauts, unrelated crew members, and ground controls, this investigation seeks to identify spaceflight specific and individual factors that may make people more (or less) susceptible to accelerated shortening of telomeres. Results may improve efforts to mitigate the effects of aging and disease in people on Earth.</a:t>
            </a:r>
          </a:p>
        </p:txBody>
      </p:sp>
      <p:pic>
        <p:nvPicPr>
          <p:cNvPr id="97" name="Google Shape;97;p15">
            <a:hlinkClick r:id="rId10"/>
          </p:cNvPr>
          <p:cNvPicPr preferRelativeResize="0"/>
          <p:nvPr/>
        </p:nvPicPr>
        <p:blipFill>
          <a:blip r:embed="rId11">
            <a:alphaModFix/>
          </a:blip>
          <a:stretch>
            <a:fillRect/>
          </a:stretch>
        </p:blipFill>
        <p:spPr>
          <a:xfrm>
            <a:off x="4683775" y="5297750"/>
            <a:ext cx="2198349" cy="1330019"/>
          </a:xfrm>
          <a:prstGeom prst="rect">
            <a:avLst/>
          </a:prstGeom>
          <a:noFill/>
          <a:ln w="9525" cap="flat" cmpd="sng">
            <a:solidFill>
              <a:srgbClr val="632E62"/>
            </a:solidFill>
            <a:prstDash val="solid"/>
            <a:round/>
            <a:headEnd type="none" w="sm" len="sm"/>
            <a:tailEnd type="none" w="sm" len="sm"/>
          </a:ln>
        </p:spPr>
      </p:pic>
      <p:sp>
        <p:nvSpPr>
          <p:cNvPr id="98" name="Google Shape;98;p15"/>
          <p:cNvSpPr txBox="1"/>
          <p:nvPr/>
        </p:nvSpPr>
        <p:spPr>
          <a:xfrm>
            <a:off x="6992000" y="5262275"/>
            <a:ext cx="2095200" cy="12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In the span of a lifetime, when are your telomeres the longest?</a:t>
            </a:r>
            <a:endParaRPr sz="1200"/>
          </a:p>
          <a:p>
            <a:pPr marL="0" lvl="0" indent="0" algn="l" rtl="0">
              <a:spcBef>
                <a:spcPts val="0"/>
              </a:spcBef>
              <a:spcAft>
                <a:spcPts val="0"/>
              </a:spcAft>
              <a:buNone/>
            </a:pPr>
            <a:r>
              <a:rPr lang="en"/>
              <a:t>______________________________________________________</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408</Words>
  <Application>Microsoft Macintosh PowerPoint</Application>
  <PresentationFormat>On-screen Show (4:3)</PresentationFormat>
  <Paragraphs>35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Roboto</vt:lpstr>
      <vt:lpstr>Arial</vt:lpstr>
      <vt:lpstr>Comic Sans MS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Hamilton Riley</cp:lastModifiedBy>
  <cp:revision>4</cp:revision>
  <dcterms:modified xsi:type="dcterms:W3CDTF">2023-08-23T12:53:34Z</dcterms:modified>
</cp:coreProperties>
</file>