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1" r:id="rId4"/>
    <p:sldId id="260" r:id="rId5"/>
    <p:sldId id="259" r:id="rId6"/>
    <p:sldId id="262" r:id="rId7"/>
    <p:sldId id="264" r:id="rId8"/>
    <p:sldId id="265" r:id="rId9"/>
    <p:sldId id="258" r:id="rId10"/>
    <p:sldId id="270" r:id="rId11"/>
    <p:sldId id="263"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840" y="36"/>
      </p:cViewPr>
      <p:guideLst/>
    </p:cSldViewPr>
  </p:slideViewPr>
  <p:notesTextViewPr>
    <p:cViewPr>
      <p:scale>
        <a:sx n="1" d="1"/>
        <a:sy n="1" d="1"/>
      </p:scale>
      <p:origin x="0" y="-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42183-CA53-4F9E-B5EC-EFA0B40F4061}"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63E7F-24A0-44A9-8938-752B2A450D8E}" type="slidenum">
              <a:rPr lang="en-US" smtClean="0"/>
              <a:t>‹#›</a:t>
            </a:fld>
            <a:endParaRPr lang="en-US"/>
          </a:p>
        </p:txBody>
      </p:sp>
    </p:spTree>
    <p:extLst>
      <p:ext uri="{BB962C8B-B14F-4D97-AF65-F5344CB8AC3E}">
        <p14:creationId xmlns:p14="http://schemas.microsoft.com/office/powerpoint/2010/main" val="270474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glow we see as shimmering curtains of auroral light are caused by these particles colliding with the atoms and molecules in the ionosphere at altitudes of 95 to 195 km (60 to 120 miles).  </a:t>
            </a:r>
            <a:endParaRPr lang="en-US" dirty="0"/>
          </a:p>
          <a:p>
            <a:r>
              <a:rPr lang="en-US" sz="1200" kern="1200" dirty="0">
                <a:solidFill>
                  <a:schemeClr val="tx1"/>
                </a:solidFill>
                <a:latin typeface="+mn-lt"/>
                <a:ea typeface="+mn-ea"/>
                <a:cs typeface="+mn-cs"/>
              </a:rPr>
              <a:t>As the tiny, fast moving particles bombard the atoms and molecules of the polar ionosphere, they emit radiation over a wide spectral range from extreme ultraviolet to infrared.  The radiation is produced as excited atoms  jump down to lower energy states and as ions combine with free electrons. </a:t>
            </a:r>
            <a:endParaRPr lang="en-US" dirty="0"/>
          </a:p>
          <a:p>
            <a:r>
              <a:rPr lang="en-US" sz="1200" kern="1200" dirty="0">
                <a:solidFill>
                  <a:schemeClr val="tx1"/>
                </a:solidFill>
                <a:latin typeface="+mn-lt"/>
                <a:ea typeface="+mn-ea"/>
                <a:cs typeface="+mn-cs"/>
              </a:rPr>
              <a:t>What we seen as an aurora is a continuous series of individual collisions.   They look like a glowing moving luminosity.  The most common auroral emission is a whitish-green light with a wavelength of 5577 angstroms (557.7 nanometers), which is emitted by oxygen atoms.  A beautiful red emission comes from excited molecules of nitrogen.  Various ionosphere atoms and molecules produce auroral emissions in the extreme ultraviolet which cannot be observed on the ground.  This is because they are absorbed by the atmosphere.  They can be observed from space however.  </a:t>
            </a:r>
            <a:endParaRPr lang="en-US" dirty="0"/>
          </a:p>
          <a:p>
            <a:endParaRPr lang="en-US" dirty="0"/>
          </a:p>
        </p:txBody>
      </p:sp>
      <p:sp>
        <p:nvSpPr>
          <p:cNvPr id="4" name="Slide Number Placeholder 3"/>
          <p:cNvSpPr>
            <a:spLocks noGrp="1"/>
          </p:cNvSpPr>
          <p:nvPr>
            <p:ph type="sldNum" sz="quarter" idx="5"/>
          </p:nvPr>
        </p:nvSpPr>
        <p:spPr/>
        <p:txBody>
          <a:bodyPr/>
          <a:lstStyle/>
          <a:p>
            <a:fld id="{E2963E7F-24A0-44A9-8938-752B2A450D8E}" type="slidenum">
              <a:rPr lang="en-US" smtClean="0"/>
              <a:t>9</a:t>
            </a:fld>
            <a:endParaRPr lang="en-US"/>
          </a:p>
        </p:txBody>
      </p:sp>
    </p:spTree>
    <p:extLst>
      <p:ext uri="{BB962C8B-B14F-4D97-AF65-F5344CB8AC3E}">
        <p14:creationId xmlns:p14="http://schemas.microsoft.com/office/powerpoint/2010/main" val="360972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An </a:t>
            </a:r>
            <a:r>
              <a:rPr lang="en-US" sz="1200" b="1" kern="1200" dirty="0">
                <a:solidFill>
                  <a:schemeClr val="tx1"/>
                </a:solidFill>
                <a:effectLst/>
                <a:latin typeface="+mn-lt"/>
                <a:ea typeface="+mn-ea"/>
                <a:cs typeface="+mn-cs"/>
              </a:rPr>
              <a:t>aurora is caused by electrons from space spiraling down Earth’s magnetic field lines into the upper atmosphere and exciting atoms in the atmosphere like Oxygen (red and green) and Nitrogen (blue and 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963E7F-24A0-44A9-8938-752B2A450D8E}" type="slidenum">
              <a:rPr lang="en-US" smtClean="0"/>
              <a:t>10</a:t>
            </a:fld>
            <a:endParaRPr lang="en-US"/>
          </a:p>
        </p:txBody>
      </p:sp>
    </p:spTree>
    <p:extLst>
      <p:ext uri="{BB962C8B-B14F-4D97-AF65-F5344CB8AC3E}">
        <p14:creationId xmlns:p14="http://schemas.microsoft.com/office/powerpoint/2010/main" val="269700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Auroral particles with higher energies penetrate deeper down into the atmosphere causing higher energetic emissions at lower altitudes. The excitation leading to the red </a:t>
            </a:r>
            <a:r>
              <a:rPr lang="en-US" sz="1200" kern="1200" dirty="0">
                <a:solidFill>
                  <a:schemeClr val="tx1"/>
                </a:solidFill>
                <a:effectLst/>
                <a:latin typeface="+mn-lt"/>
                <a:ea typeface="+mn-ea"/>
                <a:cs typeface="+mn-cs"/>
              </a:rPr>
              <a:t>O</a:t>
            </a:r>
            <a:r>
              <a:rPr lang="en-US" dirty="0"/>
              <a:t> emission higher up needs less energy than the green </a:t>
            </a:r>
            <a:r>
              <a:rPr lang="en-US" sz="1200" kern="1200" dirty="0">
                <a:solidFill>
                  <a:schemeClr val="tx1"/>
                </a:solidFill>
                <a:effectLst/>
                <a:latin typeface="+mn-lt"/>
                <a:ea typeface="+mn-ea"/>
                <a:cs typeface="+mn-cs"/>
              </a:rPr>
              <a:t>O</a:t>
            </a:r>
            <a:r>
              <a:rPr lang="en-US" dirty="0"/>
              <a:t> emission further down. Even more so, the purple </a:t>
            </a:r>
            <a:r>
              <a:rPr lang="en-US" sz="1200" kern="1200" dirty="0">
                <a:solidFill>
                  <a:schemeClr val="tx1"/>
                </a:solidFill>
                <a:effectLst/>
                <a:latin typeface="+mn-lt"/>
                <a:ea typeface="+mn-ea"/>
                <a:cs typeface="+mn-cs"/>
              </a:rPr>
              <a:t>N2+</a:t>
            </a:r>
            <a:r>
              <a:rPr lang="en-US" dirty="0"/>
              <a:t> emission at the very bottom can only be excited by very energetic particles.</a:t>
            </a:r>
          </a:p>
        </p:txBody>
      </p:sp>
      <p:sp>
        <p:nvSpPr>
          <p:cNvPr id="4" name="Slide Number Placeholder 3"/>
          <p:cNvSpPr>
            <a:spLocks noGrp="1"/>
          </p:cNvSpPr>
          <p:nvPr>
            <p:ph type="sldNum" sz="quarter" idx="5"/>
          </p:nvPr>
        </p:nvSpPr>
        <p:spPr/>
        <p:txBody>
          <a:bodyPr/>
          <a:lstStyle/>
          <a:p>
            <a:fld id="{E2963E7F-24A0-44A9-8938-752B2A450D8E}" type="slidenum">
              <a:rPr lang="en-US" smtClean="0"/>
              <a:t>12</a:t>
            </a:fld>
            <a:endParaRPr lang="en-US"/>
          </a:p>
        </p:txBody>
      </p:sp>
    </p:spTree>
    <p:extLst>
      <p:ext uri="{BB962C8B-B14F-4D97-AF65-F5344CB8AC3E}">
        <p14:creationId xmlns:p14="http://schemas.microsoft.com/office/powerpoint/2010/main" val="61832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Auroral particles with higher energies penetrate deeper down into the atmosphere causing higher energetic emissions at lower altitudes. The excitation leading to the red </a:t>
            </a:r>
            <a:r>
              <a:rPr lang="en-US" sz="1200" kern="1200" dirty="0">
                <a:solidFill>
                  <a:schemeClr val="tx1"/>
                </a:solidFill>
                <a:effectLst/>
                <a:latin typeface="+mn-lt"/>
                <a:ea typeface="+mn-ea"/>
                <a:cs typeface="+mn-cs"/>
              </a:rPr>
              <a:t>O</a:t>
            </a:r>
            <a:r>
              <a:rPr lang="en-US" dirty="0"/>
              <a:t> emission higher up needs less energy than the green </a:t>
            </a:r>
            <a:r>
              <a:rPr lang="en-US" sz="1200" kern="1200" dirty="0">
                <a:solidFill>
                  <a:schemeClr val="tx1"/>
                </a:solidFill>
                <a:effectLst/>
                <a:latin typeface="+mn-lt"/>
                <a:ea typeface="+mn-ea"/>
                <a:cs typeface="+mn-cs"/>
              </a:rPr>
              <a:t>O</a:t>
            </a:r>
            <a:r>
              <a:rPr lang="en-US" dirty="0"/>
              <a:t> emission further down. Even more so, the purple </a:t>
            </a:r>
            <a:r>
              <a:rPr lang="en-US" sz="1200" kern="1200" dirty="0">
                <a:solidFill>
                  <a:schemeClr val="tx1"/>
                </a:solidFill>
                <a:effectLst/>
                <a:latin typeface="+mn-lt"/>
                <a:ea typeface="+mn-ea"/>
                <a:cs typeface="+mn-cs"/>
              </a:rPr>
              <a:t>N2+</a:t>
            </a:r>
            <a:r>
              <a:rPr lang="en-US" dirty="0"/>
              <a:t> emission at the very bottom can only be excited by very energetic particles.</a:t>
            </a:r>
          </a:p>
        </p:txBody>
      </p:sp>
      <p:sp>
        <p:nvSpPr>
          <p:cNvPr id="4" name="Slide Number Placeholder 3"/>
          <p:cNvSpPr>
            <a:spLocks noGrp="1"/>
          </p:cNvSpPr>
          <p:nvPr>
            <p:ph type="sldNum" sz="quarter" idx="5"/>
          </p:nvPr>
        </p:nvSpPr>
        <p:spPr/>
        <p:txBody>
          <a:bodyPr/>
          <a:lstStyle/>
          <a:p>
            <a:fld id="{E2963E7F-24A0-44A9-8938-752B2A450D8E}" type="slidenum">
              <a:rPr lang="en-US" smtClean="0"/>
              <a:t>13</a:t>
            </a:fld>
            <a:endParaRPr lang="en-US"/>
          </a:p>
        </p:txBody>
      </p:sp>
    </p:spTree>
    <p:extLst>
      <p:ext uri="{BB962C8B-B14F-4D97-AF65-F5344CB8AC3E}">
        <p14:creationId xmlns:p14="http://schemas.microsoft.com/office/powerpoint/2010/main" val="187802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0067C7-2261-4E50-896A-4F99E229D4B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52149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067C7-2261-4E50-896A-4F99E229D4B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63507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067C7-2261-4E50-896A-4F99E229D4B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39892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067C7-2261-4E50-896A-4F99E229D4B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18516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0067C7-2261-4E50-896A-4F99E229D4B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292299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067C7-2261-4E50-896A-4F99E229D4B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417989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067C7-2261-4E50-896A-4F99E229D4BF}"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362299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067C7-2261-4E50-896A-4F99E229D4BF}"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319252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67C7-2261-4E50-896A-4F99E229D4BF}"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416398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0067C7-2261-4E50-896A-4F99E229D4B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15437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0067C7-2261-4E50-896A-4F99E229D4B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ED2C-C738-4BDD-8DEE-B5451576EC42}" type="slidenum">
              <a:rPr lang="en-US" smtClean="0"/>
              <a:t>‹#›</a:t>
            </a:fld>
            <a:endParaRPr lang="en-US"/>
          </a:p>
        </p:txBody>
      </p:sp>
    </p:spTree>
    <p:extLst>
      <p:ext uri="{BB962C8B-B14F-4D97-AF65-F5344CB8AC3E}">
        <p14:creationId xmlns:p14="http://schemas.microsoft.com/office/powerpoint/2010/main" val="83477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67C7-2261-4E50-896A-4F99E229D4BF}"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ED2C-C738-4BDD-8DEE-B5451576EC42}" type="slidenum">
              <a:rPr lang="en-US" smtClean="0"/>
              <a:t>‹#›</a:t>
            </a:fld>
            <a:endParaRPr lang="en-US"/>
          </a:p>
        </p:txBody>
      </p:sp>
    </p:spTree>
    <p:extLst>
      <p:ext uri="{BB962C8B-B14F-4D97-AF65-F5344CB8AC3E}">
        <p14:creationId xmlns:p14="http://schemas.microsoft.com/office/powerpoint/2010/main" val="13477816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gupubs.onlinelibrary.wiley.com/doi/full/10.1002/swe.20062#swe20062-bib-0006"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E082-F668-4601-8564-543735E37476}"/>
              </a:ext>
            </a:extLst>
          </p:cNvPr>
          <p:cNvSpPr>
            <a:spLocks noGrp="1"/>
          </p:cNvSpPr>
          <p:nvPr>
            <p:ph type="ctrTitle"/>
          </p:nvPr>
        </p:nvSpPr>
        <p:spPr>
          <a:xfrm>
            <a:off x="866454" y="2786776"/>
            <a:ext cx="4866526" cy="45719"/>
          </a:xfrm>
        </p:spPr>
        <p:txBody>
          <a:bodyPr>
            <a:normAutofit fontScale="90000"/>
          </a:bodyPr>
          <a:lstStyle/>
          <a:p>
            <a:r>
              <a:rPr lang="en-US" dirty="0"/>
              <a:t>The Aurora,</a:t>
            </a:r>
            <a:br>
              <a:rPr lang="en-US" dirty="0"/>
            </a:br>
            <a:r>
              <a:rPr lang="en-US" dirty="0"/>
              <a:t>Space Weather,</a:t>
            </a:r>
            <a:br>
              <a:rPr lang="en-US" dirty="0"/>
            </a:br>
            <a:r>
              <a:rPr lang="en-US" dirty="0"/>
              <a:t>&amp;</a:t>
            </a:r>
            <a:br>
              <a:rPr lang="en-US" dirty="0"/>
            </a:br>
            <a:r>
              <a:rPr lang="en-US" dirty="0"/>
              <a:t>Electrostatics</a:t>
            </a:r>
          </a:p>
        </p:txBody>
      </p:sp>
      <p:pic>
        <p:nvPicPr>
          <p:cNvPr id="4" name="Picture 3">
            <a:extLst>
              <a:ext uri="{FF2B5EF4-FFF2-40B4-BE49-F238E27FC236}">
                <a16:creationId xmlns:a16="http://schemas.microsoft.com/office/drawing/2014/main" id="{169B807D-905E-464B-8789-D64BBC0F71E1}"/>
              </a:ext>
            </a:extLst>
          </p:cNvPr>
          <p:cNvPicPr>
            <a:picLocks noChangeAspect="1"/>
          </p:cNvPicPr>
          <p:nvPr/>
        </p:nvPicPr>
        <p:blipFill>
          <a:blip r:embed="rId2"/>
          <a:stretch>
            <a:fillRect/>
          </a:stretch>
        </p:blipFill>
        <p:spPr>
          <a:xfrm>
            <a:off x="6953571" y="323850"/>
            <a:ext cx="4371975" cy="6210300"/>
          </a:xfrm>
          <a:prstGeom prst="rect">
            <a:avLst/>
          </a:prstGeom>
        </p:spPr>
      </p:pic>
    </p:spTree>
    <p:extLst>
      <p:ext uri="{BB962C8B-B14F-4D97-AF65-F5344CB8AC3E}">
        <p14:creationId xmlns:p14="http://schemas.microsoft.com/office/powerpoint/2010/main" val="38793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27F40-D6FE-4332-B562-27E205984258}"/>
              </a:ext>
            </a:extLst>
          </p:cNvPr>
          <p:cNvSpPr txBox="1"/>
          <p:nvPr/>
        </p:nvSpPr>
        <p:spPr>
          <a:xfrm>
            <a:off x="545698" y="233916"/>
            <a:ext cx="6039293" cy="1323439"/>
          </a:xfrm>
          <a:prstGeom prst="rect">
            <a:avLst/>
          </a:prstGeom>
          <a:noFill/>
        </p:spPr>
        <p:txBody>
          <a:bodyPr wrap="square" rtlCol="0">
            <a:spAutoFit/>
          </a:bodyPr>
          <a:lstStyle/>
          <a:p>
            <a:r>
              <a:rPr lang="en-US" sz="4000" dirty="0">
                <a:solidFill>
                  <a:srgbClr val="FFFF00"/>
                </a:solidFill>
              </a:rPr>
              <a:t>Let’s get a little physical-</a:t>
            </a:r>
          </a:p>
          <a:p>
            <a:r>
              <a:rPr lang="en-US" sz="4000" dirty="0">
                <a:solidFill>
                  <a:srgbClr val="FFFF00"/>
                </a:solidFill>
              </a:rPr>
              <a:t> It’s time for ….</a:t>
            </a:r>
          </a:p>
        </p:txBody>
      </p:sp>
      <p:sp>
        <p:nvSpPr>
          <p:cNvPr id="4" name="Rectangle 3">
            <a:extLst>
              <a:ext uri="{FF2B5EF4-FFF2-40B4-BE49-F238E27FC236}">
                <a16:creationId xmlns:a16="http://schemas.microsoft.com/office/drawing/2014/main" id="{2DE31F98-D0BF-4AE2-B185-202B25A33310}"/>
              </a:ext>
            </a:extLst>
          </p:cNvPr>
          <p:cNvSpPr/>
          <p:nvPr/>
        </p:nvSpPr>
        <p:spPr>
          <a:xfrm>
            <a:off x="343679" y="2784250"/>
            <a:ext cx="555030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 </a:t>
            </a:r>
            <a:r>
              <a:rPr lang="en-US" sz="5400" b="1" cap="none" spc="0" dirty="0">
                <a:ln w="22225">
                  <a:solidFill>
                    <a:schemeClr val="accent2"/>
                  </a:solidFill>
                  <a:prstDash val="solid"/>
                </a:ln>
                <a:solidFill>
                  <a:srgbClr val="FF0000"/>
                </a:solidFill>
                <a:effectLst/>
              </a:rPr>
              <a:t>Aurora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a:ln w="22225">
                  <a:solidFill>
                    <a:schemeClr val="accent2"/>
                  </a:solidFill>
                  <a:prstDash val="solid"/>
                </a:ln>
                <a:solidFill>
                  <a:srgbClr val="E236B1"/>
                </a:solidFill>
                <a:effectLst/>
              </a:rPr>
              <a:t>Dance!</a:t>
            </a:r>
          </a:p>
        </p:txBody>
      </p:sp>
      <p:pic>
        <p:nvPicPr>
          <p:cNvPr id="2" name="Picture 1">
            <a:extLst>
              <a:ext uri="{FF2B5EF4-FFF2-40B4-BE49-F238E27FC236}">
                <a16:creationId xmlns:a16="http://schemas.microsoft.com/office/drawing/2014/main" id="{4AF7AE2C-B5DD-4D15-8AFF-2B4E07C76864}"/>
              </a:ext>
            </a:extLst>
          </p:cNvPr>
          <p:cNvPicPr>
            <a:picLocks noChangeAspect="1"/>
          </p:cNvPicPr>
          <p:nvPr/>
        </p:nvPicPr>
        <p:blipFill>
          <a:blip r:embed="rId3"/>
          <a:stretch>
            <a:fillRect/>
          </a:stretch>
        </p:blipFill>
        <p:spPr>
          <a:xfrm>
            <a:off x="6096000" y="778613"/>
            <a:ext cx="5848350" cy="5619750"/>
          </a:xfrm>
          <a:prstGeom prst="rect">
            <a:avLst/>
          </a:prstGeom>
        </p:spPr>
      </p:pic>
    </p:spTree>
    <p:extLst>
      <p:ext uri="{BB962C8B-B14F-4D97-AF65-F5344CB8AC3E}">
        <p14:creationId xmlns:p14="http://schemas.microsoft.com/office/powerpoint/2010/main" val="32669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9C8F6D-D8E7-4DDE-A61E-6F2F9039478B}"/>
              </a:ext>
            </a:extLst>
          </p:cNvPr>
          <p:cNvPicPr>
            <a:picLocks noChangeAspect="1"/>
          </p:cNvPicPr>
          <p:nvPr/>
        </p:nvPicPr>
        <p:blipFill>
          <a:blip r:embed="rId2"/>
          <a:stretch>
            <a:fillRect/>
          </a:stretch>
        </p:blipFill>
        <p:spPr>
          <a:xfrm>
            <a:off x="668613" y="95457"/>
            <a:ext cx="4772025" cy="5534025"/>
          </a:xfrm>
          <a:prstGeom prst="rect">
            <a:avLst/>
          </a:prstGeom>
        </p:spPr>
      </p:pic>
      <p:sp>
        <p:nvSpPr>
          <p:cNvPr id="2" name="TextBox 1">
            <a:extLst>
              <a:ext uri="{FF2B5EF4-FFF2-40B4-BE49-F238E27FC236}">
                <a16:creationId xmlns:a16="http://schemas.microsoft.com/office/drawing/2014/main" id="{1A977B7A-8774-41D3-B2B7-17DAD36709B7}"/>
              </a:ext>
            </a:extLst>
          </p:cNvPr>
          <p:cNvSpPr txBox="1"/>
          <p:nvPr/>
        </p:nvSpPr>
        <p:spPr>
          <a:xfrm>
            <a:off x="5986130" y="935665"/>
            <a:ext cx="5720318" cy="3785652"/>
          </a:xfrm>
          <a:prstGeom prst="rect">
            <a:avLst/>
          </a:prstGeom>
          <a:noFill/>
        </p:spPr>
        <p:txBody>
          <a:bodyPr wrap="square" rtlCol="0">
            <a:spAutoFit/>
          </a:bodyPr>
          <a:lstStyle/>
          <a:p>
            <a:r>
              <a:rPr lang="en-US" sz="4000" dirty="0">
                <a:solidFill>
                  <a:srgbClr val="92D050"/>
                </a:solidFill>
              </a:rPr>
              <a:t>Excellent video of aurora over Fairbanks, Alaska taken on Feb. 18 2014.</a:t>
            </a:r>
          </a:p>
          <a:p>
            <a:endParaRPr lang="en-US" sz="4000" dirty="0">
              <a:solidFill>
                <a:srgbClr val="92D050"/>
              </a:solidFill>
            </a:endParaRPr>
          </a:p>
          <a:p>
            <a:r>
              <a:rPr lang="en-US" sz="4000" dirty="0">
                <a:solidFill>
                  <a:srgbClr val="92D050"/>
                </a:solidFill>
              </a:rPr>
              <a:t>https://www.youtube.com/watch?v=6Dz1U9P0i-I</a:t>
            </a:r>
          </a:p>
        </p:txBody>
      </p:sp>
    </p:spTree>
    <p:extLst>
      <p:ext uri="{BB962C8B-B14F-4D97-AF65-F5344CB8AC3E}">
        <p14:creationId xmlns:p14="http://schemas.microsoft.com/office/powerpoint/2010/main" val="196359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6E4AF1-5BD4-44BA-91A3-480F84EC81D0}"/>
              </a:ext>
            </a:extLst>
          </p:cNvPr>
          <p:cNvPicPr>
            <a:picLocks noChangeAspect="1"/>
          </p:cNvPicPr>
          <p:nvPr/>
        </p:nvPicPr>
        <p:blipFill>
          <a:blip r:embed="rId3"/>
          <a:stretch>
            <a:fillRect/>
          </a:stretch>
        </p:blipFill>
        <p:spPr>
          <a:xfrm>
            <a:off x="2342921" y="565144"/>
            <a:ext cx="7283935" cy="5864087"/>
          </a:xfrm>
          <a:prstGeom prst="rect">
            <a:avLst/>
          </a:prstGeom>
        </p:spPr>
      </p:pic>
    </p:spTree>
    <p:extLst>
      <p:ext uri="{BB962C8B-B14F-4D97-AF65-F5344CB8AC3E}">
        <p14:creationId xmlns:p14="http://schemas.microsoft.com/office/powerpoint/2010/main" val="399588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51E18B-03E3-40C8-B601-23389A1571AB}"/>
              </a:ext>
            </a:extLst>
          </p:cNvPr>
          <p:cNvSpPr/>
          <p:nvPr/>
        </p:nvSpPr>
        <p:spPr>
          <a:xfrm>
            <a:off x="5748670" y="3902447"/>
            <a:ext cx="6096000" cy="2092881"/>
          </a:xfrm>
          <a:prstGeom prst="rect">
            <a:avLst/>
          </a:prstGeom>
        </p:spPr>
        <p:txBody>
          <a:bodyPr>
            <a:spAutoFit/>
          </a:bodyPr>
          <a:lstStyle/>
          <a:p>
            <a:r>
              <a:rPr lang="en-US" sz="3200" dirty="0">
                <a:solidFill>
                  <a:srgbClr val="FFFF00"/>
                </a:solidFill>
              </a:rPr>
              <a:t>This presentation can be found at</a:t>
            </a:r>
          </a:p>
          <a:p>
            <a:r>
              <a:rPr lang="en-US" sz="3200" dirty="0">
                <a:solidFill>
                  <a:srgbClr val="FFFF00"/>
                </a:solidFill>
              </a:rPr>
              <a:t>Nepal, Electrostatics in Space </a:t>
            </a:r>
          </a:p>
          <a:p>
            <a:endParaRPr lang="en-US" dirty="0">
              <a:solidFill>
                <a:srgbClr val="FFFF00"/>
              </a:solidFill>
            </a:endParaRPr>
          </a:p>
          <a:p>
            <a:r>
              <a:rPr lang="en-US" sz="4800" dirty="0" err="1">
                <a:solidFill>
                  <a:schemeClr val="accent4">
                    <a:lumMod val="40000"/>
                    <a:lumOff val="60000"/>
                  </a:schemeClr>
                </a:solidFill>
              </a:rPr>
              <a:t>Spacedge.academy</a:t>
            </a:r>
            <a:endParaRPr lang="en-US" sz="4800" dirty="0">
              <a:solidFill>
                <a:schemeClr val="accent4">
                  <a:lumMod val="40000"/>
                  <a:lumOff val="60000"/>
                </a:schemeClr>
              </a:solidFill>
            </a:endParaRPr>
          </a:p>
        </p:txBody>
      </p:sp>
      <p:pic>
        <p:nvPicPr>
          <p:cNvPr id="4" name="Picture 2" descr="Image result for thank you">
            <a:extLst>
              <a:ext uri="{FF2B5EF4-FFF2-40B4-BE49-F238E27FC236}">
                <a16:creationId xmlns:a16="http://schemas.microsoft.com/office/drawing/2014/main" id="{E0E7072C-C141-42CA-B7C4-5DA0CA2B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2" y="213207"/>
            <a:ext cx="5543108" cy="306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1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6C430-A11D-41A2-9F21-88D845982D54}"/>
              </a:ext>
            </a:extLst>
          </p:cNvPr>
          <p:cNvPicPr>
            <a:picLocks noChangeAspect="1"/>
          </p:cNvPicPr>
          <p:nvPr/>
        </p:nvPicPr>
        <p:blipFill>
          <a:blip r:embed="rId2"/>
          <a:stretch>
            <a:fillRect/>
          </a:stretch>
        </p:blipFill>
        <p:spPr>
          <a:xfrm>
            <a:off x="6635926" y="619125"/>
            <a:ext cx="5076825" cy="5619750"/>
          </a:xfrm>
          <a:prstGeom prst="rect">
            <a:avLst/>
          </a:prstGeom>
        </p:spPr>
      </p:pic>
      <p:sp>
        <p:nvSpPr>
          <p:cNvPr id="4" name="TextBox 3">
            <a:extLst>
              <a:ext uri="{FF2B5EF4-FFF2-40B4-BE49-F238E27FC236}">
                <a16:creationId xmlns:a16="http://schemas.microsoft.com/office/drawing/2014/main" id="{10C9FDFF-5E6C-46CA-AA96-888245BFE9D7}"/>
              </a:ext>
            </a:extLst>
          </p:cNvPr>
          <p:cNvSpPr txBox="1"/>
          <p:nvPr/>
        </p:nvSpPr>
        <p:spPr>
          <a:xfrm>
            <a:off x="765983" y="0"/>
            <a:ext cx="3791164" cy="5509200"/>
          </a:xfrm>
          <a:prstGeom prst="rect">
            <a:avLst/>
          </a:prstGeom>
          <a:noFill/>
        </p:spPr>
        <p:txBody>
          <a:bodyPr wrap="square" rtlCol="0">
            <a:spAutoFit/>
          </a:bodyPr>
          <a:lstStyle/>
          <a:p>
            <a:r>
              <a:rPr lang="en-US" sz="3200" dirty="0">
                <a:solidFill>
                  <a:schemeClr val="bg2">
                    <a:lumMod val="20000"/>
                    <a:lumOff val="80000"/>
                  </a:schemeClr>
                </a:solidFill>
              </a:rPr>
              <a:t>George Graham, a British watchmaker, noted rapid changes in magnetic declination, as much as half a degree in a few hours </a:t>
            </a:r>
            <a:r>
              <a:rPr lang="en-US" sz="3200" b="1" u="sng" dirty="0">
                <a:solidFill>
                  <a:schemeClr val="bg2">
                    <a:lumMod val="20000"/>
                    <a:lumOff val="80000"/>
                  </a:schemeClr>
                </a:solidFill>
              </a:rPr>
              <a:t>(possibly the first recorded magnetic storm observation) </a:t>
            </a:r>
            <a:r>
              <a:rPr lang="en-US" sz="3200" dirty="0">
                <a:solidFill>
                  <a:schemeClr val="bg2">
                    <a:lumMod val="20000"/>
                    <a:lumOff val="80000"/>
                  </a:schemeClr>
                </a:solidFill>
              </a:rPr>
              <a:t>[</a:t>
            </a:r>
            <a:r>
              <a:rPr lang="en-US" sz="3200" i="1" dirty="0">
                <a:solidFill>
                  <a:schemeClr val="bg2">
                    <a:lumMod val="20000"/>
                    <a:lumOff val="80000"/>
                  </a:schemeClr>
                </a:solidFill>
              </a:rPr>
              <a:t>Graham</a:t>
            </a:r>
            <a:r>
              <a:rPr lang="en-US" sz="3200" dirty="0">
                <a:solidFill>
                  <a:schemeClr val="bg2">
                    <a:lumMod val="20000"/>
                    <a:lumOff val="80000"/>
                  </a:schemeClr>
                </a:solidFill>
              </a:rPr>
              <a:t>, </a:t>
            </a:r>
            <a:r>
              <a:rPr lang="en-US" sz="3200" dirty="0">
                <a:solidFill>
                  <a:schemeClr val="bg2">
                    <a:lumMod val="20000"/>
                    <a:lumOff val="80000"/>
                  </a:schemeClr>
                </a:solidFill>
                <a:hlinkClick r:id="rId3">
                  <a:extLst>
                    <a:ext uri="{A12FA001-AC4F-418D-AE19-62706E023703}">
                      <ahyp:hlinkClr xmlns:ahyp="http://schemas.microsoft.com/office/drawing/2018/hyperlinkcolor" val="tx"/>
                    </a:ext>
                  </a:extLst>
                </a:hlinkClick>
              </a:rPr>
              <a:t>1725</a:t>
            </a:r>
            <a:r>
              <a:rPr lang="en-US" sz="3200" dirty="0">
                <a:solidFill>
                  <a:schemeClr val="bg2">
                    <a:lumMod val="20000"/>
                    <a:lumOff val="80000"/>
                  </a:schemeClr>
                </a:solidFill>
              </a:rPr>
              <a:t>].</a:t>
            </a:r>
          </a:p>
        </p:txBody>
      </p:sp>
    </p:spTree>
    <p:extLst>
      <p:ext uri="{BB962C8B-B14F-4D97-AF65-F5344CB8AC3E}">
        <p14:creationId xmlns:p14="http://schemas.microsoft.com/office/powerpoint/2010/main" val="329511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0DAC9-8ACF-46F9-969F-791AF47E723E}"/>
              </a:ext>
            </a:extLst>
          </p:cNvPr>
          <p:cNvSpPr>
            <a:spLocks noGrp="1"/>
          </p:cNvSpPr>
          <p:nvPr>
            <p:ph idx="1"/>
          </p:nvPr>
        </p:nvSpPr>
        <p:spPr>
          <a:xfrm>
            <a:off x="7235687" y="719565"/>
            <a:ext cx="4602762" cy="4597869"/>
          </a:xfrm>
        </p:spPr>
        <p:txBody>
          <a:bodyPr>
            <a:normAutofit fontScale="40000" lnSpcReduction="20000"/>
          </a:bodyPr>
          <a:lstStyle/>
          <a:p>
            <a:pPr marL="0" indent="0">
              <a:buNone/>
            </a:pPr>
            <a:r>
              <a:rPr lang="en-US" sz="7600" dirty="0">
                <a:solidFill>
                  <a:srgbClr val="FFFF00"/>
                </a:solidFill>
              </a:rPr>
              <a:t>As the sun spews out plasma, it travels in an enormous spiral shape with the sun’s magnetic field in a solar wind. </a:t>
            </a:r>
          </a:p>
          <a:p>
            <a:pPr marL="0" indent="0">
              <a:buNone/>
            </a:pPr>
            <a:r>
              <a:rPr lang="en-US" sz="7600" dirty="0">
                <a:solidFill>
                  <a:srgbClr val="FFFF00"/>
                </a:solidFill>
              </a:rPr>
              <a:t>This can cause changes in the direction of  IMF (Interplanetary Magnetic Field) relative to the Earth’s northern axis and can cause Auroral Activity.</a:t>
            </a:r>
          </a:p>
          <a:p>
            <a:pPr marL="0" indent="0">
              <a:buNone/>
            </a:pPr>
            <a:endParaRPr lang="en-US" sz="3600" dirty="0">
              <a:solidFill>
                <a:srgbClr val="FFFF00"/>
              </a:solidFill>
            </a:endParaRPr>
          </a:p>
          <a:p>
            <a:pPr marL="0" indent="0">
              <a:buNone/>
            </a:pPr>
            <a:endParaRPr lang="en-US" sz="3600" dirty="0">
              <a:solidFill>
                <a:srgbClr val="FFFF00"/>
              </a:solidFill>
            </a:endParaRPr>
          </a:p>
        </p:txBody>
      </p:sp>
      <p:pic>
        <p:nvPicPr>
          <p:cNvPr id="4" name="Picture 3">
            <a:extLst>
              <a:ext uri="{FF2B5EF4-FFF2-40B4-BE49-F238E27FC236}">
                <a16:creationId xmlns:a16="http://schemas.microsoft.com/office/drawing/2014/main" id="{B3A52901-12DA-48B6-BB19-6D6B122589BE}"/>
              </a:ext>
            </a:extLst>
          </p:cNvPr>
          <p:cNvPicPr>
            <a:picLocks noChangeAspect="1"/>
          </p:cNvPicPr>
          <p:nvPr/>
        </p:nvPicPr>
        <p:blipFill>
          <a:blip r:embed="rId2"/>
          <a:stretch>
            <a:fillRect/>
          </a:stretch>
        </p:blipFill>
        <p:spPr>
          <a:xfrm>
            <a:off x="353550" y="1068479"/>
            <a:ext cx="6376981" cy="4706156"/>
          </a:xfrm>
          <a:prstGeom prst="rect">
            <a:avLst/>
          </a:prstGeom>
        </p:spPr>
      </p:pic>
    </p:spTree>
    <p:extLst>
      <p:ext uri="{BB962C8B-B14F-4D97-AF65-F5344CB8AC3E}">
        <p14:creationId xmlns:p14="http://schemas.microsoft.com/office/powerpoint/2010/main" val="221963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984F50-9376-4151-AEE5-0C6887CA2A51}"/>
              </a:ext>
            </a:extLst>
          </p:cNvPr>
          <p:cNvPicPr>
            <a:picLocks noChangeAspect="1"/>
          </p:cNvPicPr>
          <p:nvPr/>
        </p:nvPicPr>
        <p:blipFill>
          <a:blip r:embed="rId2"/>
          <a:stretch>
            <a:fillRect/>
          </a:stretch>
        </p:blipFill>
        <p:spPr>
          <a:xfrm>
            <a:off x="1125606" y="828675"/>
            <a:ext cx="4757803" cy="3912290"/>
          </a:xfrm>
          <a:prstGeom prst="rect">
            <a:avLst/>
          </a:prstGeom>
        </p:spPr>
      </p:pic>
      <p:sp>
        <p:nvSpPr>
          <p:cNvPr id="9" name="TextBox 8">
            <a:extLst>
              <a:ext uri="{FF2B5EF4-FFF2-40B4-BE49-F238E27FC236}">
                <a16:creationId xmlns:a16="http://schemas.microsoft.com/office/drawing/2014/main" id="{D9391C1C-1450-473B-B0FB-7C48D91A1224}"/>
              </a:ext>
            </a:extLst>
          </p:cNvPr>
          <p:cNvSpPr txBox="1"/>
          <p:nvPr/>
        </p:nvSpPr>
        <p:spPr>
          <a:xfrm>
            <a:off x="6440557" y="1421296"/>
            <a:ext cx="5472717" cy="1815882"/>
          </a:xfrm>
          <a:prstGeom prst="rect">
            <a:avLst/>
          </a:prstGeom>
          <a:noFill/>
        </p:spPr>
        <p:txBody>
          <a:bodyPr wrap="none" rtlCol="0">
            <a:spAutoFit/>
          </a:bodyPr>
          <a:lstStyle/>
          <a:p>
            <a:r>
              <a:rPr lang="en-US" sz="2800" dirty="0"/>
              <a:t>In a bar magnet,  the magnetic field </a:t>
            </a:r>
          </a:p>
          <a:p>
            <a:r>
              <a:rPr lang="en-US" sz="2800" dirty="0"/>
              <a:t>is strongest  at the poles and</a:t>
            </a:r>
          </a:p>
          <a:p>
            <a:r>
              <a:rPr lang="en-US" sz="2800" dirty="0"/>
              <a:t>weakest where</a:t>
            </a:r>
          </a:p>
          <a:p>
            <a:r>
              <a:rPr lang="en-US" sz="2800" dirty="0"/>
              <a:t>the magnetic lines are further apart.</a:t>
            </a:r>
          </a:p>
        </p:txBody>
      </p:sp>
    </p:spTree>
    <p:extLst>
      <p:ext uri="{BB962C8B-B14F-4D97-AF65-F5344CB8AC3E}">
        <p14:creationId xmlns:p14="http://schemas.microsoft.com/office/powerpoint/2010/main" val="348217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9543389-4296-4397-9DA1-9DB804E1FAD7}"/>
              </a:ext>
            </a:extLst>
          </p:cNvPr>
          <p:cNvGrpSpPr/>
          <p:nvPr/>
        </p:nvGrpSpPr>
        <p:grpSpPr>
          <a:xfrm>
            <a:off x="5164375" y="265897"/>
            <a:ext cx="6756143" cy="3163103"/>
            <a:chOff x="5204132" y="978052"/>
            <a:chExt cx="6756143" cy="3163103"/>
          </a:xfrm>
        </p:grpSpPr>
        <p:pic>
          <p:nvPicPr>
            <p:cNvPr id="5" name="Picture 4">
              <a:extLst>
                <a:ext uri="{FF2B5EF4-FFF2-40B4-BE49-F238E27FC236}">
                  <a16:creationId xmlns:a16="http://schemas.microsoft.com/office/drawing/2014/main" id="{D772AA48-6B0A-4522-8539-3AF1F51BB71F}"/>
                </a:ext>
              </a:extLst>
            </p:cNvPr>
            <p:cNvPicPr>
              <a:picLocks noChangeAspect="1"/>
            </p:cNvPicPr>
            <p:nvPr/>
          </p:nvPicPr>
          <p:blipFill>
            <a:blip r:embed="rId2"/>
            <a:stretch>
              <a:fillRect/>
            </a:stretch>
          </p:blipFill>
          <p:spPr>
            <a:xfrm>
              <a:off x="5204132" y="978052"/>
              <a:ext cx="6756143" cy="3163103"/>
            </a:xfrm>
            <a:prstGeom prst="rect">
              <a:avLst/>
            </a:prstGeom>
          </p:spPr>
        </p:pic>
        <p:sp>
          <p:nvSpPr>
            <p:cNvPr id="6" name="TextBox 5">
              <a:extLst>
                <a:ext uri="{FF2B5EF4-FFF2-40B4-BE49-F238E27FC236}">
                  <a16:creationId xmlns:a16="http://schemas.microsoft.com/office/drawing/2014/main" id="{45F52D9C-DDCA-43D6-9817-E6837D6DF040}"/>
                </a:ext>
              </a:extLst>
            </p:cNvPr>
            <p:cNvSpPr txBox="1"/>
            <p:nvPr/>
          </p:nvSpPr>
          <p:spPr>
            <a:xfrm>
              <a:off x="9979669" y="3317771"/>
              <a:ext cx="1748505" cy="369332"/>
            </a:xfrm>
            <a:prstGeom prst="rect">
              <a:avLst/>
            </a:prstGeom>
            <a:solidFill>
              <a:schemeClr val="bg1"/>
            </a:solidFill>
          </p:spPr>
          <p:txBody>
            <a:bodyPr wrap="square" rtlCol="0">
              <a:spAutoFit/>
            </a:bodyPr>
            <a:lstStyle/>
            <a:p>
              <a:r>
                <a:rPr lang="en-US" dirty="0"/>
                <a:t>Magnetosphere</a:t>
              </a:r>
            </a:p>
          </p:txBody>
        </p:sp>
        <p:sp>
          <p:nvSpPr>
            <p:cNvPr id="7" name="TextBox 6">
              <a:extLst>
                <a:ext uri="{FF2B5EF4-FFF2-40B4-BE49-F238E27FC236}">
                  <a16:creationId xmlns:a16="http://schemas.microsoft.com/office/drawing/2014/main" id="{4A5B60E3-9853-4CA7-B390-E3C8149869FD}"/>
                </a:ext>
              </a:extLst>
            </p:cNvPr>
            <p:cNvSpPr txBox="1"/>
            <p:nvPr/>
          </p:nvSpPr>
          <p:spPr>
            <a:xfrm>
              <a:off x="5648739" y="1978445"/>
              <a:ext cx="682487" cy="646331"/>
            </a:xfrm>
            <a:prstGeom prst="rect">
              <a:avLst/>
            </a:prstGeom>
            <a:solidFill>
              <a:schemeClr val="bg1"/>
            </a:solidFill>
          </p:spPr>
          <p:txBody>
            <a:bodyPr wrap="square" rtlCol="0">
              <a:spAutoFit/>
            </a:bodyPr>
            <a:lstStyle/>
            <a:p>
              <a:r>
                <a:rPr lang="en-US" dirty="0"/>
                <a:t>Solar </a:t>
              </a:r>
            </a:p>
            <a:p>
              <a:r>
                <a:rPr lang="en-US" dirty="0"/>
                <a:t>Wind</a:t>
              </a:r>
            </a:p>
          </p:txBody>
        </p:sp>
      </p:grpSp>
      <p:sp>
        <p:nvSpPr>
          <p:cNvPr id="8" name="Content Placeholder 2">
            <a:extLst>
              <a:ext uri="{FF2B5EF4-FFF2-40B4-BE49-F238E27FC236}">
                <a16:creationId xmlns:a16="http://schemas.microsoft.com/office/drawing/2014/main" id="{67914F5C-B10F-4913-BEA5-954790D99E28}"/>
              </a:ext>
            </a:extLst>
          </p:cNvPr>
          <p:cNvSpPr>
            <a:spLocks noGrp="1"/>
          </p:cNvSpPr>
          <p:nvPr>
            <p:ph idx="1"/>
          </p:nvPr>
        </p:nvSpPr>
        <p:spPr>
          <a:xfrm>
            <a:off x="417443" y="238539"/>
            <a:ext cx="3764922" cy="2207604"/>
          </a:xfrm>
        </p:spPr>
        <p:txBody>
          <a:bodyPr>
            <a:noAutofit/>
          </a:bodyPr>
          <a:lstStyle/>
          <a:p>
            <a:pPr marL="0" indent="0">
              <a:buNone/>
            </a:pPr>
            <a:r>
              <a:rPr lang="en-US" sz="2400" dirty="0"/>
              <a:t>The earth has a magnetic field too.  Its magnetic field is shaped by the pressures of the solar wind so it is not as symmetrical as a bar magnet.  It’s strongest field is also where the magnetic fields are closest (the poles).</a:t>
            </a:r>
          </a:p>
          <a:p>
            <a:pPr marL="0" indent="0">
              <a:buNone/>
            </a:pPr>
            <a:endParaRPr lang="en-US" sz="2400" dirty="0"/>
          </a:p>
          <a:p>
            <a:pPr marL="0" indent="0">
              <a:buNone/>
            </a:pPr>
            <a:endParaRPr lang="en-US" sz="2400" dirty="0"/>
          </a:p>
        </p:txBody>
      </p:sp>
      <p:sp>
        <p:nvSpPr>
          <p:cNvPr id="9" name="TextBox 8">
            <a:extLst>
              <a:ext uri="{FF2B5EF4-FFF2-40B4-BE49-F238E27FC236}">
                <a16:creationId xmlns:a16="http://schemas.microsoft.com/office/drawing/2014/main" id="{9A8BA6C5-5E1B-4693-8D40-823C133E87BB}"/>
              </a:ext>
            </a:extLst>
          </p:cNvPr>
          <p:cNvSpPr txBox="1"/>
          <p:nvPr/>
        </p:nvSpPr>
        <p:spPr>
          <a:xfrm>
            <a:off x="417443" y="3528391"/>
            <a:ext cx="11802398" cy="1477328"/>
          </a:xfrm>
          <a:prstGeom prst="rect">
            <a:avLst/>
          </a:prstGeom>
          <a:noFill/>
        </p:spPr>
        <p:txBody>
          <a:bodyPr wrap="none" rtlCol="0">
            <a:spAutoFit/>
          </a:bodyPr>
          <a:lstStyle/>
          <a:p>
            <a:r>
              <a:rPr lang="en-US" sz="2400" dirty="0"/>
              <a:t>The magnetosphere is an envelope that  surrounds Earth, is compressed (10 x Earth’s radii) </a:t>
            </a:r>
          </a:p>
          <a:p>
            <a:r>
              <a:rPr lang="en-US" sz="2400" dirty="0"/>
              <a:t>on the side facing the sun and extends into a long  ‘magnetotail’ opposite the sun which could</a:t>
            </a:r>
          </a:p>
          <a:p>
            <a:r>
              <a:rPr lang="en-US" sz="2400" dirty="0"/>
              <a:t>Be 200 x Earth’s radii.</a:t>
            </a:r>
          </a:p>
          <a:p>
            <a:endParaRPr lang="en-US" dirty="0"/>
          </a:p>
        </p:txBody>
      </p:sp>
    </p:spTree>
    <p:extLst>
      <p:ext uri="{BB962C8B-B14F-4D97-AF65-F5344CB8AC3E}">
        <p14:creationId xmlns:p14="http://schemas.microsoft.com/office/powerpoint/2010/main" val="12200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F920F-7B41-426D-B552-2A7FCDFB4745}"/>
              </a:ext>
            </a:extLst>
          </p:cNvPr>
          <p:cNvSpPr>
            <a:spLocks noGrp="1"/>
          </p:cNvSpPr>
          <p:nvPr>
            <p:ph idx="1"/>
          </p:nvPr>
        </p:nvSpPr>
        <p:spPr>
          <a:xfrm>
            <a:off x="251559" y="184080"/>
            <a:ext cx="3554896" cy="3026259"/>
          </a:xfrm>
        </p:spPr>
        <p:txBody>
          <a:bodyPr>
            <a:noAutofit/>
          </a:bodyPr>
          <a:lstStyle/>
          <a:p>
            <a:pPr marL="0" indent="0">
              <a:lnSpc>
                <a:spcPct val="110000"/>
              </a:lnSpc>
              <a:spcBef>
                <a:spcPts val="0"/>
              </a:spcBef>
              <a:buNone/>
            </a:pPr>
            <a:r>
              <a:rPr lang="en-US" sz="2200" dirty="0"/>
              <a:t>Some of the particles and energy from the solar wind  "hook-up" or "couple" the sun’s magnetic field with Earth’s magnetic field.  This coupling of the fields is shown at point </a:t>
            </a:r>
            <a:r>
              <a:rPr lang="en-US" sz="2200" dirty="0">
                <a:solidFill>
                  <a:srgbClr val="FFFF00"/>
                </a:solidFill>
              </a:rPr>
              <a:t>A</a:t>
            </a:r>
            <a:r>
              <a:rPr lang="en-US" sz="2200" dirty="0"/>
              <a:t> in the figure at right. </a:t>
            </a:r>
          </a:p>
        </p:txBody>
      </p:sp>
      <p:grpSp>
        <p:nvGrpSpPr>
          <p:cNvPr id="8" name="Group 7">
            <a:extLst>
              <a:ext uri="{FF2B5EF4-FFF2-40B4-BE49-F238E27FC236}">
                <a16:creationId xmlns:a16="http://schemas.microsoft.com/office/drawing/2014/main" id="{CFC83542-F1FE-4DC9-8ACD-821644B56BF3}"/>
              </a:ext>
            </a:extLst>
          </p:cNvPr>
          <p:cNvGrpSpPr/>
          <p:nvPr/>
        </p:nvGrpSpPr>
        <p:grpSpPr>
          <a:xfrm>
            <a:off x="4410476" y="100339"/>
            <a:ext cx="7529965" cy="4180747"/>
            <a:chOff x="4208161" y="696687"/>
            <a:chExt cx="7529965" cy="4180747"/>
          </a:xfrm>
        </p:grpSpPr>
        <p:pic>
          <p:nvPicPr>
            <p:cNvPr id="4" name="Picture 3">
              <a:extLst>
                <a:ext uri="{FF2B5EF4-FFF2-40B4-BE49-F238E27FC236}">
                  <a16:creationId xmlns:a16="http://schemas.microsoft.com/office/drawing/2014/main" id="{79BB9B05-A3EB-4A54-9103-B52F13F0321F}"/>
                </a:ext>
              </a:extLst>
            </p:cNvPr>
            <p:cNvPicPr>
              <a:picLocks noChangeAspect="1"/>
            </p:cNvPicPr>
            <p:nvPr/>
          </p:nvPicPr>
          <p:blipFill>
            <a:blip r:embed="rId2"/>
            <a:stretch>
              <a:fillRect/>
            </a:stretch>
          </p:blipFill>
          <p:spPr>
            <a:xfrm>
              <a:off x="4208161" y="696687"/>
              <a:ext cx="7529965" cy="4180747"/>
            </a:xfrm>
            <a:prstGeom prst="rect">
              <a:avLst/>
            </a:prstGeom>
          </p:spPr>
        </p:pic>
        <p:sp>
          <p:nvSpPr>
            <p:cNvPr id="5" name="TextBox 4">
              <a:extLst>
                <a:ext uri="{FF2B5EF4-FFF2-40B4-BE49-F238E27FC236}">
                  <a16:creationId xmlns:a16="http://schemas.microsoft.com/office/drawing/2014/main" id="{80AC9F5C-36E2-4A49-B33F-F0DC1EBA3D29}"/>
                </a:ext>
              </a:extLst>
            </p:cNvPr>
            <p:cNvSpPr txBox="1"/>
            <p:nvPr/>
          </p:nvSpPr>
          <p:spPr>
            <a:xfrm>
              <a:off x="5464865" y="2414891"/>
              <a:ext cx="149087" cy="369332"/>
            </a:xfrm>
            <a:prstGeom prst="rect">
              <a:avLst/>
            </a:prstGeom>
            <a:solidFill>
              <a:schemeClr val="bg1"/>
            </a:solidFill>
          </p:spPr>
          <p:txBody>
            <a:bodyPr wrap="square" rtlCol="0">
              <a:spAutoFit/>
            </a:bodyPr>
            <a:lstStyle/>
            <a:p>
              <a:r>
                <a:rPr lang="en-US" dirty="0">
                  <a:solidFill>
                    <a:srgbClr val="FFFF00"/>
                  </a:solidFill>
                </a:rPr>
                <a:t>A</a:t>
              </a:r>
            </a:p>
          </p:txBody>
        </p:sp>
        <p:sp>
          <p:nvSpPr>
            <p:cNvPr id="7" name="TextBox 6">
              <a:extLst>
                <a:ext uri="{FF2B5EF4-FFF2-40B4-BE49-F238E27FC236}">
                  <a16:creationId xmlns:a16="http://schemas.microsoft.com/office/drawing/2014/main" id="{2B3F52CA-B21C-4B1C-AEA5-80499734963D}"/>
                </a:ext>
              </a:extLst>
            </p:cNvPr>
            <p:cNvSpPr txBox="1"/>
            <p:nvPr/>
          </p:nvSpPr>
          <p:spPr>
            <a:xfrm>
              <a:off x="9972260" y="2599557"/>
              <a:ext cx="149087" cy="369332"/>
            </a:xfrm>
            <a:prstGeom prst="rect">
              <a:avLst/>
            </a:prstGeom>
            <a:solidFill>
              <a:schemeClr val="bg1"/>
            </a:solidFill>
          </p:spPr>
          <p:txBody>
            <a:bodyPr wrap="square" rtlCol="0">
              <a:spAutoFit/>
            </a:bodyPr>
            <a:lstStyle/>
            <a:p>
              <a:r>
                <a:rPr lang="en-US" dirty="0">
                  <a:solidFill>
                    <a:srgbClr val="FFFF00"/>
                  </a:solidFill>
                </a:rPr>
                <a:t>B</a:t>
              </a:r>
            </a:p>
          </p:txBody>
        </p:sp>
      </p:grpSp>
      <p:sp>
        <p:nvSpPr>
          <p:cNvPr id="9" name="TextBox 8">
            <a:extLst>
              <a:ext uri="{FF2B5EF4-FFF2-40B4-BE49-F238E27FC236}">
                <a16:creationId xmlns:a16="http://schemas.microsoft.com/office/drawing/2014/main" id="{EC601103-7B83-427C-B92D-A9E74AE5C037}"/>
              </a:ext>
            </a:extLst>
          </p:cNvPr>
          <p:cNvSpPr txBox="1"/>
          <p:nvPr/>
        </p:nvSpPr>
        <p:spPr>
          <a:xfrm>
            <a:off x="429635" y="3786809"/>
            <a:ext cx="3198744" cy="2677656"/>
          </a:xfrm>
          <a:prstGeom prst="rect">
            <a:avLst/>
          </a:prstGeom>
          <a:noFill/>
        </p:spPr>
        <p:txBody>
          <a:bodyPr wrap="square" rtlCol="0">
            <a:spAutoFit/>
          </a:bodyPr>
          <a:lstStyle/>
          <a:p>
            <a:r>
              <a:rPr lang="en-US" sz="2400" dirty="0"/>
              <a:t>A "reconnection" of the earth's magnetic field to itself and the sun's magnetic field to itself also occurs.  This is shown at point </a:t>
            </a:r>
            <a:r>
              <a:rPr lang="en-US" sz="2400" dirty="0">
                <a:solidFill>
                  <a:srgbClr val="FFFF00"/>
                </a:solidFill>
              </a:rPr>
              <a:t>B</a:t>
            </a:r>
            <a:r>
              <a:rPr lang="en-US" sz="2400" dirty="0"/>
              <a:t> in the figure above. </a:t>
            </a:r>
          </a:p>
        </p:txBody>
      </p:sp>
      <p:sp>
        <p:nvSpPr>
          <p:cNvPr id="10" name="TextBox 9">
            <a:extLst>
              <a:ext uri="{FF2B5EF4-FFF2-40B4-BE49-F238E27FC236}">
                <a16:creationId xmlns:a16="http://schemas.microsoft.com/office/drawing/2014/main" id="{035503A9-F9C1-43AD-AB58-AF71763A70B2}"/>
              </a:ext>
            </a:extLst>
          </p:cNvPr>
          <p:cNvSpPr txBox="1"/>
          <p:nvPr/>
        </p:nvSpPr>
        <p:spPr>
          <a:xfrm>
            <a:off x="4209817" y="4533828"/>
            <a:ext cx="7788383" cy="2123658"/>
          </a:xfrm>
          <a:prstGeom prst="rect">
            <a:avLst/>
          </a:prstGeom>
          <a:noFill/>
        </p:spPr>
        <p:txBody>
          <a:bodyPr wrap="square" rtlCol="0">
            <a:spAutoFit/>
          </a:bodyPr>
          <a:lstStyle/>
          <a:p>
            <a:r>
              <a:rPr lang="en-US" sz="2200" dirty="0">
                <a:solidFill>
                  <a:srgbClr val="FFFF00"/>
                </a:solidFill>
              </a:rPr>
              <a:t>The interaction between the solar wind and the earth's magnetosphere  is </a:t>
            </a:r>
            <a:r>
              <a:rPr lang="en-US" sz="2200" dirty="0" err="1">
                <a:solidFill>
                  <a:srgbClr val="FFFF00"/>
                </a:solidFill>
              </a:rPr>
              <a:t>collisionless</a:t>
            </a:r>
            <a:r>
              <a:rPr lang="en-US" sz="2200" dirty="0">
                <a:solidFill>
                  <a:srgbClr val="FFFF00"/>
                </a:solidFill>
              </a:rPr>
              <a:t>.  In a </a:t>
            </a:r>
            <a:r>
              <a:rPr lang="en-US" sz="2200" dirty="0" err="1">
                <a:solidFill>
                  <a:srgbClr val="FFFF00"/>
                </a:solidFill>
              </a:rPr>
              <a:t>collisionless</a:t>
            </a:r>
            <a:r>
              <a:rPr lang="en-US" sz="2200" dirty="0">
                <a:solidFill>
                  <a:srgbClr val="FFFF00"/>
                </a:solidFill>
              </a:rPr>
              <a:t> interaction, plasma particles do not actually touch.  Their electric fields cause them to interact with each other.  This is similar to how two electrons will repel each other when you try to push them together.</a:t>
            </a:r>
            <a:r>
              <a:rPr lang="en-US" sz="2000" dirty="0">
                <a:solidFill>
                  <a:srgbClr val="FFFF00"/>
                </a:solidFill>
              </a:rPr>
              <a:t> </a:t>
            </a:r>
          </a:p>
        </p:txBody>
      </p:sp>
    </p:spTree>
    <p:extLst>
      <p:ext uri="{BB962C8B-B14F-4D97-AF65-F5344CB8AC3E}">
        <p14:creationId xmlns:p14="http://schemas.microsoft.com/office/powerpoint/2010/main" val="25010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4BE2B-9A7D-4121-9693-A7C48D97CCF6}"/>
              </a:ext>
            </a:extLst>
          </p:cNvPr>
          <p:cNvPicPr>
            <a:picLocks noChangeAspect="1"/>
          </p:cNvPicPr>
          <p:nvPr/>
        </p:nvPicPr>
        <p:blipFill>
          <a:blip r:embed="rId2"/>
          <a:stretch>
            <a:fillRect/>
          </a:stretch>
        </p:blipFill>
        <p:spPr>
          <a:xfrm>
            <a:off x="3630663" y="142694"/>
            <a:ext cx="8286750" cy="4000500"/>
          </a:xfrm>
          <a:prstGeom prst="rect">
            <a:avLst/>
          </a:prstGeom>
        </p:spPr>
      </p:pic>
      <p:sp>
        <p:nvSpPr>
          <p:cNvPr id="5" name="TextBox 4">
            <a:extLst>
              <a:ext uri="{FF2B5EF4-FFF2-40B4-BE49-F238E27FC236}">
                <a16:creationId xmlns:a16="http://schemas.microsoft.com/office/drawing/2014/main" id="{879F9F88-2D85-4153-B371-266B69AF38D7}"/>
              </a:ext>
            </a:extLst>
          </p:cNvPr>
          <p:cNvSpPr txBox="1"/>
          <p:nvPr/>
        </p:nvSpPr>
        <p:spPr>
          <a:xfrm>
            <a:off x="139149" y="184933"/>
            <a:ext cx="2991677" cy="3416320"/>
          </a:xfrm>
          <a:prstGeom prst="rect">
            <a:avLst/>
          </a:prstGeom>
          <a:noFill/>
        </p:spPr>
        <p:txBody>
          <a:bodyPr wrap="square" rtlCol="0">
            <a:spAutoFit/>
          </a:bodyPr>
          <a:lstStyle/>
          <a:p>
            <a:r>
              <a:rPr lang="en-US" sz="2400" dirty="0">
                <a:solidFill>
                  <a:srgbClr val="FFC000"/>
                </a:solidFill>
              </a:rPr>
              <a:t>Only about 1% of particles enter the magnetosphere, most are deflected at the magnetopause. However, the  bigger the solar  or galactic event, the entrance of more particles </a:t>
            </a:r>
          </a:p>
        </p:txBody>
      </p:sp>
      <p:sp>
        <p:nvSpPr>
          <p:cNvPr id="6" name="TextBox 5">
            <a:extLst>
              <a:ext uri="{FF2B5EF4-FFF2-40B4-BE49-F238E27FC236}">
                <a16:creationId xmlns:a16="http://schemas.microsoft.com/office/drawing/2014/main" id="{890E2B5A-7DEF-4E02-A1B4-0E96B5651EDF}"/>
              </a:ext>
            </a:extLst>
          </p:cNvPr>
          <p:cNvSpPr txBox="1"/>
          <p:nvPr/>
        </p:nvSpPr>
        <p:spPr>
          <a:xfrm>
            <a:off x="1076740" y="4150408"/>
            <a:ext cx="10999304" cy="1107996"/>
          </a:xfrm>
          <a:prstGeom prst="rect">
            <a:avLst/>
          </a:prstGeom>
          <a:noFill/>
        </p:spPr>
        <p:txBody>
          <a:bodyPr wrap="square" rtlCol="0">
            <a:spAutoFit/>
          </a:bodyPr>
          <a:lstStyle/>
          <a:p>
            <a:r>
              <a:rPr lang="en-US" sz="2200" dirty="0"/>
              <a:t>As solar wind particles flow along the magnetopause, they cross the reconnected magnetic field lines;   when an electric charge moves through a magnetic field a force is created.  The force acts on the charged particles, deflecting them around the earth. </a:t>
            </a:r>
          </a:p>
        </p:txBody>
      </p:sp>
      <p:grpSp>
        <p:nvGrpSpPr>
          <p:cNvPr id="8" name="Group 7">
            <a:extLst>
              <a:ext uri="{FF2B5EF4-FFF2-40B4-BE49-F238E27FC236}">
                <a16:creationId xmlns:a16="http://schemas.microsoft.com/office/drawing/2014/main" id="{761BFD2F-4B0F-4E99-9476-A9E89A4C71B3}"/>
              </a:ext>
            </a:extLst>
          </p:cNvPr>
          <p:cNvGrpSpPr/>
          <p:nvPr/>
        </p:nvGrpSpPr>
        <p:grpSpPr>
          <a:xfrm>
            <a:off x="639103" y="5235440"/>
            <a:ext cx="11565441" cy="1520686"/>
            <a:chOff x="639103" y="5235440"/>
            <a:chExt cx="11565441" cy="1520686"/>
          </a:xfrm>
        </p:grpSpPr>
        <p:sp>
          <p:nvSpPr>
            <p:cNvPr id="7" name="TextBox 6">
              <a:extLst>
                <a:ext uri="{FF2B5EF4-FFF2-40B4-BE49-F238E27FC236}">
                  <a16:creationId xmlns:a16="http://schemas.microsoft.com/office/drawing/2014/main" id="{340478FD-EADB-493F-962C-EB7BBF838573}"/>
                </a:ext>
              </a:extLst>
            </p:cNvPr>
            <p:cNvSpPr txBox="1"/>
            <p:nvPr/>
          </p:nvSpPr>
          <p:spPr>
            <a:xfrm>
              <a:off x="2729241" y="5582557"/>
              <a:ext cx="9475303" cy="769441"/>
            </a:xfrm>
            <a:prstGeom prst="rect">
              <a:avLst/>
            </a:prstGeom>
            <a:noFill/>
          </p:spPr>
          <p:txBody>
            <a:bodyPr wrap="square" rtlCol="0">
              <a:spAutoFit/>
            </a:bodyPr>
            <a:lstStyle/>
            <a:p>
              <a:r>
                <a:rPr lang="en-US" sz="2200" dirty="0"/>
                <a:t>During this process, the kinetic energy of the solar wind particles are converted into electric energy, which produces more than a </a:t>
              </a:r>
              <a:r>
                <a:rPr lang="en-US" sz="2200" dirty="0">
                  <a:solidFill>
                    <a:srgbClr val="FFC000"/>
                  </a:solidFill>
                </a:rPr>
                <a:t>million megawatts of power</a:t>
              </a:r>
              <a:r>
                <a:rPr lang="en-US" sz="2200" dirty="0"/>
                <a:t>!</a:t>
              </a:r>
            </a:p>
          </p:txBody>
        </p:sp>
        <p:pic>
          <p:nvPicPr>
            <p:cNvPr id="1026" name="Picture 2" descr="Image result for pow">
              <a:extLst>
                <a:ext uri="{FF2B5EF4-FFF2-40B4-BE49-F238E27FC236}">
                  <a16:creationId xmlns:a16="http://schemas.microsoft.com/office/drawing/2014/main" id="{B02451EA-B7FC-423F-815E-BD272956C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03" y="5235440"/>
              <a:ext cx="1980412" cy="15206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726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82B9-6E18-4E20-9B8B-7F6BD9885BEC}"/>
              </a:ext>
            </a:extLst>
          </p:cNvPr>
          <p:cNvSpPr>
            <a:spLocks noGrp="1"/>
          </p:cNvSpPr>
          <p:nvPr>
            <p:ph idx="1"/>
          </p:nvPr>
        </p:nvSpPr>
        <p:spPr>
          <a:xfrm>
            <a:off x="271669" y="308273"/>
            <a:ext cx="6228521" cy="2487166"/>
          </a:xfrm>
        </p:spPr>
        <p:txBody>
          <a:bodyPr>
            <a:normAutofit/>
          </a:bodyPr>
          <a:lstStyle/>
          <a:p>
            <a:pPr marL="0" indent="0">
              <a:buNone/>
            </a:pPr>
            <a:r>
              <a:rPr lang="en-US" dirty="0"/>
              <a:t>Field-aligned currents, that is currents which move along the earth's magnetic field lines, connect the magnetopause to the ionosphere.  The ionosphere is an area in the uppermost fringes of the earth’s atmosphere. </a:t>
            </a:r>
          </a:p>
        </p:txBody>
      </p:sp>
      <p:grpSp>
        <p:nvGrpSpPr>
          <p:cNvPr id="6" name="Group 5">
            <a:extLst>
              <a:ext uri="{FF2B5EF4-FFF2-40B4-BE49-F238E27FC236}">
                <a16:creationId xmlns:a16="http://schemas.microsoft.com/office/drawing/2014/main" id="{920A0AB5-ABEB-47A5-905A-CC45F0052AD7}"/>
              </a:ext>
            </a:extLst>
          </p:cNvPr>
          <p:cNvGrpSpPr/>
          <p:nvPr/>
        </p:nvGrpSpPr>
        <p:grpSpPr>
          <a:xfrm>
            <a:off x="7346023" y="628649"/>
            <a:ext cx="4252942" cy="3744567"/>
            <a:chOff x="7346023" y="628650"/>
            <a:chExt cx="3890000" cy="3413910"/>
          </a:xfrm>
        </p:grpSpPr>
        <p:pic>
          <p:nvPicPr>
            <p:cNvPr id="4" name="Picture 3">
              <a:extLst>
                <a:ext uri="{FF2B5EF4-FFF2-40B4-BE49-F238E27FC236}">
                  <a16:creationId xmlns:a16="http://schemas.microsoft.com/office/drawing/2014/main" id="{C74FB18E-7FF3-4521-A936-53DEDF335695}"/>
                </a:ext>
              </a:extLst>
            </p:cNvPr>
            <p:cNvPicPr>
              <a:picLocks noChangeAspect="1"/>
            </p:cNvPicPr>
            <p:nvPr/>
          </p:nvPicPr>
          <p:blipFill>
            <a:blip r:embed="rId2"/>
            <a:stretch>
              <a:fillRect/>
            </a:stretch>
          </p:blipFill>
          <p:spPr>
            <a:xfrm>
              <a:off x="7346023" y="628650"/>
              <a:ext cx="3890000" cy="3413910"/>
            </a:xfrm>
            <a:prstGeom prst="rect">
              <a:avLst/>
            </a:prstGeom>
          </p:spPr>
        </p:pic>
        <p:sp>
          <p:nvSpPr>
            <p:cNvPr id="5" name="TextBox 4">
              <a:extLst>
                <a:ext uri="{FF2B5EF4-FFF2-40B4-BE49-F238E27FC236}">
                  <a16:creationId xmlns:a16="http://schemas.microsoft.com/office/drawing/2014/main" id="{D0CA225F-4911-4CE9-84CE-A1FECB235702}"/>
                </a:ext>
              </a:extLst>
            </p:cNvPr>
            <p:cNvSpPr txBox="1"/>
            <p:nvPr/>
          </p:nvSpPr>
          <p:spPr>
            <a:xfrm>
              <a:off x="7576578" y="2395329"/>
              <a:ext cx="1455746" cy="400110"/>
            </a:xfrm>
            <a:prstGeom prst="rect">
              <a:avLst/>
            </a:prstGeom>
            <a:solidFill>
              <a:schemeClr val="bg1"/>
            </a:solidFill>
          </p:spPr>
          <p:txBody>
            <a:bodyPr wrap="square" rtlCol="0">
              <a:spAutoFit/>
            </a:bodyPr>
            <a:lstStyle/>
            <a:p>
              <a:r>
                <a:rPr lang="en-US" sz="2000" dirty="0"/>
                <a:t>Ionosphere</a:t>
              </a:r>
            </a:p>
          </p:txBody>
        </p:sp>
      </p:grpSp>
      <p:sp>
        <p:nvSpPr>
          <p:cNvPr id="7" name="Rectangle 6">
            <a:extLst>
              <a:ext uri="{FF2B5EF4-FFF2-40B4-BE49-F238E27FC236}">
                <a16:creationId xmlns:a16="http://schemas.microsoft.com/office/drawing/2014/main" id="{C58E84C7-6E3A-4856-8AD9-F8A3F3EAAC29}"/>
              </a:ext>
            </a:extLst>
          </p:cNvPr>
          <p:cNvSpPr/>
          <p:nvPr/>
        </p:nvSpPr>
        <p:spPr>
          <a:xfrm>
            <a:off x="404190" y="2926930"/>
            <a:ext cx="6682410" cy="769441"/>
          </a:xfrm>
          <a:prstGeom prst="rect">
            <a:avLst/>
          </a:prstGeom>
        </p:spPr>
        <p:txBody>
          <a:bodyPr wrap="square">
            <a:spAutoFit/>
          </a:bodyPr>
          <a:lstStyle/>
          <a:p>
            <a:r>
              <a:rPr lang="en-US" sz="2200" dirty="0">
                <a:solidFill>
                  <a:srgbClr val="00B0F0"/>
                </a:solidFill>
                <a:latin typeface="Helvetica" panose="020B0604020202020204" pitchFamily="34" charset="0"/>
              </a:rPr>
              <a:t>The ionosphere is created when  solar radiation ionizes a portion of the earth's neutral atmosphere.</a:t>
            </a:r>
            <a:r>
              <a:rPr lang="en-US" sz="2200" dirty="0">
                <a:solidFill>
                  <a:srgbClr val="C0C0C0"/>
                </a:solidFill>
                <a:latin typeface="Helvetica" panose="020B0604020202020204" pitchFamily="34" charset="0"/>
              </a:rPr>
              <a:t> </a:t>
            </a:r>
            <a:endParaRPr lang="en-US" sz="2200" dirty="0"/>
          </a:p>
        </p:txBody>
      </p:sp>
      <p:sp>
        <p:nvSpPr>
          <p:cNvPr id="8" name="TextBox 7">
            <a:extLst>
              <a:ext uri="{FF2B5EF4-FFF2-40B4-BE49-F238E27FC236}">
                <a16:creationId xmlns:a16="http://schemas.microsoft.com/office/drawing/2014/main" id="{76BA752F-5D6C-4B60-94C5-5D0617D5F10E}"/>
              </a:ext>
            </a:extLst>
          </p:cNvPr>
          <p:cNvSpPr txBox="1"/>
          <p:nvPr/>
        </p:nvSpPr>
        <p:spPr>
          <a:xfrm>
            <a:off x="404189" y="4733231"/>
            <a:ext cx="11194775" cy="1138773"/>
          </a:xfrm>
          <a:prstGeom prst="rect">
            <a:avLst/>
          </a:prstGeom>
          <a:noFill/>
        </p:spPr>
        <p:txBody>
          <a:bodyPr wrap="square" rtlCol="0">
            <a:spAutoFit/>
          </a:bodyPr>
          <a:lstStyle/>
          <a:p>
            <a:r>
              <a:rPr lang="en-US" sz="2200" dirty="0"/>
              <a:t>The ionosphere plays a very important role in the study of auroras.  It is the major source of the plasma particles that fill the earth's magnetosphere. </a:t>
            </a:r>
            <a:r>
              <a:rPr lang="en-US" sz="2200" dirty="0">
                <a:solidFill>
                  <a:srgbClr val="92D050"/>
                </a:solidFill>
              </a:rPr>
              <a:t> </a:t>
            </a:r>
          </a:p>
          <a:p>
            <a:r>
              <a:rPr lang="en-US" sz="2400" dirty="0">
                <a:solidFill>
                  <a:srgbClr val="92D050"/>
                </a:solidFill>
              </a:rPr>
              <a:t>These plasma particles are the particles used to create the auroras.!</a:t>
            </a:r>
          </a:p>
        </p:txBody>
      </p:sp>
    </p:spTree>
    <p:extLst>
      <p:ext uri="{BB962C8B-B14F-4D97-AF65-F5344CB8AC3E}">
        <p14:creationId xmlns:p14="http://schemas.microsoft.com/office/powerpoint/2010/main" val="41339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782D2-6930-4459-809C-5F23736BF4AA}"/>
              </a:ext>
            </a:extLst>
          </p:cNvPr>
          <p:cNvPicPr>
            <a:picLocks noChangeAspect="1"/>
          </p:cNvPicPr>
          <p:nvPr/>
        </p:nvPicPr>
        <p:blipFill>
          <a:blip r:embed="rId3"/>
          <a:stretch>
            <a:fillRect/>
          </a:stretch>
        </p:blipFill>
        <p:spPr>
          <a:xfrm>
            <a:off x="2315817" y="715617"/>
            <a:ext cx="7755780" cy="5293393"/>
          </a:xfrm>
          <a:prstGeom prst="rect">
            <a:avLst/>
          </a:prstGeom>
        </p:spPr>
      </p:pic>
      <p:pic>
        <p:nvPicPr>
          <p:cNvPr id="2049" name="Picture 1" descr="electronjumptext">
            <a:extLst>
              <a:ext uri="{FF2B5EF4-FFF2-40B4-BE49-F238E27FC236}">
                <a16:creationId xmlns:a16="http://schemas.microsoft.com/office/drawing/2014/main" id="{03DD42CE-F489-4716-BBE3-AEE3052CB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385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95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617</Words>
  <Application>Microsoft Office PowerPoint</Application>
  <PresentationFormat>Widescreen</PresentationFormat>
  <Paragraphs>49</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The Aurora, Space Weather, &amp; Electrostatics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Aurora Space Weather Elecrtrostatics</dc:title>
  <dc:creator>Frances Dellutri</dc:creator>
  <cp:lastModifiedBy>Frances Dellutri</cp:lastModifiedBy>
  <cp:revision>14</cp:revision>
  <dcterms:created xsi:type="dcterms:W3CDTF">2019-02-14T20:36:36Z</dcterms:created>
  <dcterms:modified xsi:type="dcterms:W3CDTF">2019-02-21T13:58:47Z</dcterms:modified>
</cp:coreProperties>
</file>