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Architects Daughter" panose="020B0604020202020204" charset="0"/>
      <p:regular r:id="rId5"/>
    </p:embeddedFont>
    <p:embeddedFont>
      <p:font typeface="Comic Sans MS" panose="030F0702030302020204" pitchFamily="66" charset="0"/>
      <p:regular r:id="rId6"/>
      <p:bold r:id="rId7"/>
      <p:italic r:id="rId8"/>
      <p:bold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1041D5-0933-418F-93D0-39D73608CBF8}">
  <a:tblStyle styleId="{001041D5-0933-418F-93D0-39D73608CB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146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rocess_of_Phagocytosis.sv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nasa+twin+study+immunome&amp;tbm=isch&amp;ved=2ahUKEwjotsOnkd2AAxXqJN4AHaArCVgQ2-cCegQIABAA&amp;oq=nasa+twin+study+immunome&amp;gs_lcp=CgNpbWcQA1DbDli4IWDTJGgAcAB4AIABqwGIAcwFkgEDNy4ymAEAoAEBqgELZ3dzLXdpei1pbWfAAQE&amp;sclient=img&amp;ei=KqLaZOj5DerJ-LYPoNekwAU&amp;bih=820&amp;biw=1440&amp;client=safari&amp;hl=en#imgrc=wK7bZgeWB5gax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z43cNmfKUsc" TargetMode="External"/><Relationship Id="rId4" Type="http://schemas.openxmlformats.org/officeDocument/2006/relationships/hyperlink" Target="https://freesvg.org/133863979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https://commons.wikimedia.org/wiki/File:Process_of_Phagocytosis.svg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dd2b642f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6dd2b642f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nasa twin study immunome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https://freesvg.org/1338639792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https://www.youtube.com/watch?v=z43cNmfKUsc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1">
  <p:cSld name="12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9144000" y="6488668"/>
            <a:ext cx="65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front</a:t>
            </a:r>
            <a:endParaRPr sz="1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-863600" y="6488668"/>
            <a:ext cx="61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back</a:t>
            </a:r>
            <a:endParaRPr sz="1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0" y="6488668"/>
            <a:ext cx="375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12</a:t>
            </a:r>
            <a:endParaRPr sz="1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8842314" y="6488668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rocess_of_Phagocytosis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nasa.gov/mission_pages/station/research/news/immunome_changes_in_space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science.org/doi/10.1126/science.aau8650" TargetMode="External"/><Relationship Id="rId7" Type="http://schemas.openxmlformats.org/officeDocument/2006/relationships/hyperlink" Target="https://www.youtube.com/watch?v=z43cNmfKUs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freesvg.org/1338639792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572000" y="-29950"/>
            <a:ext cx="20100" cy="689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5"/>
          <p:cNvSpPr txBox="1"/>
          <p:nvPr/>
        </p:nvSpPr>
        <p:spPr>
          <a:xfrm>
            <a:off x="8943300" y="6566400"/>
            <a:ext cx="2007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64" name="Google Shape;64;p15"/>
          <p:cNvSpPr txBox="1"/>
          <p:nvPr/>
        </p:nvSpPr>
        <p:spPr>
          <a:xfrm>
            <a:off x="0" y="6566400"/>
            <a:ext cx="274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65" name="Google Shape;65;p15"/>
          <p:cNvSpPr txBox="1"/>
          <p:nvPr/>
        </p:nvSpPr>
        <p:spPr>
          <a:xfrm>
            <a:off x="0" y="6457800"/>
            <a:ext cx="3777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243625" y="730875"/>
            <a:ext cx="342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6821450" y="0"/>
            <a:ext cx="237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Name___________________________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0" y="6457800"/>
            <a:ext cx="3777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43625" y="730875"/>
            <a:ext cx="342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4703258" y="3379612"/>
            <a:ext cx="2377484" cy="3838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632E6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Results</a:t>
            </a:r>
          </a:p>
        </p:txBody>
      </p:sp>
      <p:sp>
        <p:nvSpPr>
          <p:cNvPr id="71" name="Google Shape;71;p15"/>
          <p:cNvSpPr txBox="1"/>
          <p:nvPr/>
        </p:nvSpPr>
        <p:spPr>
          <a:xfrm>
            <a:off x="4654449" y="5279468"/>
            <a:ext cx="4344576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dirty="0">
                <a:solidFill>
                  <a:srgbClr val="374151"/>
                </a:solidFill>
                <a:highlight>
                  <a:schemeClr val="lt1"/>
                </a:highlight>
                <a:latin typeface="+mn-lt"/>
                <a:ea typeface="Roboto"/>
                <a:cs typeface="Roboto"/>
                <a:sym typeface="Roboto"/>
              </a:rPr>
              <a:t>How did NASA scientists find out that Scott's immune response to the flu vaccine was normal, and why is this discovery important for future space expeditions?</a:t>
            </a:r>
            <a:endParaRPr sz="1200" dirty="0">
              <a:solidFill>
                <a:srgbClr val="374151"/>
              </a:solidFill>
              <a:highlight>
                <a:schemeClr val="lt1"/>
              </a:highlight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dirty="0">
                <a:solidFill>
                  <a:srgbClr val="37415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__________________________________________________________________________________________</a:t>
            </a:r>
            <a:endParaRPr sz="1600" dirty="0">
              <a:solidFill>
                <a:srgbClr val="37415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6821450" y="0"/>
            <a:ext cx="2377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Name__________________________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4737075" y="337057"/>
            <a:ext cx="2233454" cy="4853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632E6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Immunome</a:t>
            </a:r>
          </a:p>
        </p:txBody>
      </p:sp>
      <p:sp>
        <p:nvSpPr>
          <p:cNvPr id="74" name="Google Shape;74;p15"/>
          <p:cNvSpPr txBox="1"/>
          <p:nvPr/>
        </p:nvSpPr>
        <p:spPr>
          <a:xfrm>
            <a:off x="4651733" y="3841075"/>
            <a:ext cx="42270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/>
              <a:t>Scott and Mark both received the flu vaccine at the same time. NASA scientists discovered that the twins had a normal immune response. This means, </a:t>
            </a:r>
            <a:r>
              <a:rPr lang="en" sz="1200" dirty="0">
                <a:solidFill>
                  <a:srgbClr val="000000"/>
                </a:solidFill>
              </a:rPr>
              <a:t>Scott’s body on the ISS reacted appropriately to the vaccine! This is promising for future space expeditions because it means that vaccines can work in space.</a:t>
            </a:r>
            <a:endParaRPr sz="1200" dirty="0"/>
          </a:p>
        </p:txBody>
      </p:sp>
      <p:sp>
        <p:nvSpPr>
          <p:cNvPr id="76" name="Google Shape;76;p15"/>
          <p:cNvSpPr txBox="1"/>
          <p:nvPr/>
        </p:nvSpPr>
        <p:spPr>
          <a:xfrm>
            <a:off x="4724400" y="1039027"/>
            <a:ext cx="1035300" cy="18986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The experimentfocused on the response a human body has to a vaccine in space. </a:t>
            </a:r>
            <a:endParaRPr sz="1100" b="1" dirty="0"/>
          </a:p>
        </p:txBody>
      </p:sp>
      <p:sp>
        <p:nvSpPr>
          <p:cNvPr id="77" name="Google Shape;77;p15"/>
          <p:cNvSpPr/>
          <p:nvPr/>
        </p:nvSpPr>
        <p:spPr>
          <a:xfrm>
            <a:off x="135800" y="1024897"/>
            <a:ext cx="4227000" cy="3646793"/>
          </a:xfrm>
          <a:prstGeom prst="rect">
            <a:avLst/>
          </a:prstGeom>
          <a:noFill/>
          <a:ln w="9525" cap="flat" cmpd="sng">
            <a:solidFill>
              <a:srgbClr val="632E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265267" y="3571537"/>
            <a:ext cx="4019654" cy="95602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Which stage of immune defense is your cartoon depicting? (circle one):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1.Recognition   2.Signaling   3.Engulfing	  4.Digesting</a:t>
            </a:r>
            <a:endParaRPr sz="1200" dirty="0"/>
          </a:p>
        </p:txBody>
      </p:sp>
      <p:sp>
        <p:nvSpPr>
          <p:cNvPr id="79" name="Google Shape;79;p15"/>
          <p:cNvSpPr txBox="1"/>
          <p:nvPr/>
        </p:nvSpPr>
        <p:spPr>
          <a:xfrm>
            <a:off x="5892000" y="3010500"/>
            <a:ext cx="30513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6048375" y="2923975"/>
            <a:ext cx="28950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/>
              <a:t>Astronaut Scott Kelly giving himself a flu vaccine on the ISS (International Space Station)</a:t>
            </a:r>
            <a:endParaRPr sz="900" b="1" dirty="0"/>
          </a:p>
        </p:txBody>
      </p:sp>
      <p:sp>
        <p:nvSpPr>
          <p:cNvPr id="81" name="Google Shape;81;p15"/>
          <p:cNvSpPr txBox="1"/>
          <p:nvPr/>
        </p:nvSpPr>
        <p:spPr>
          <a:xfrm>
            <a:off x="7115504" y="338682"/>
            <a:ext cx="19872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A set of genes, proteins and cells that are part of the human immune system</a:t>
            </a:r>
            <a:endParaRPr sz="1100" dirty="0"/>
          </a:p>
        </p:txBody>
      </p:sp>
      <p:pic>
        <p:nvPicPr>
          <p:cNvPr id="82" name="Google Shape;82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274" y="4842275"/>
            <a:ext cx="4249751" cy="159366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3" name="Google Shape;83;p15"/>
          <p:cNvSpPr/>
          <p:nvPr/>
        </p:nvSpPr>
        <p:spPr>
          <a:xfrm>
            <a:off x="135800" y="38450"/>
            <a:ext cx="4227004" cy="383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Phagocytosis</a:t>
            </a:r>
          </a:p>
        </p:txBody>
      </p:sp>
      <p:sp>
        <p:nvSpPr>
          <p:cNvPr id="84" name="Google Shape;84;p15"/>
          <p:cNvSpPr txBox="1"/>
          <p:nvPr/>
        </p:nvSpPr>
        <p:spPr>
          <a:xfrm>
            <a:off x="0" y="338700"/>
            <a:ext cx="45921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Directions: Work in groups of 4 and draw 1 step in the phagocytosis process. When your group is finished put the steps in order. </a:t>
            </a:r>
            <a:endParaRPr sz="1100"/>
          </a:p>
        </p:txBody>
      </p:sp>
      <p:pic>
        <p:nvPicPr>
          <p:cNvPr id="1028" name="Picture 4" descr="Scott Kelly gets a flu shot">
            <a:hlinkClick r:id="rId5"/>
            <a:extLst>
              <a:ext uri="{FF2B5EF4-FFF2-40B4-BE49-F238E27FC236}">
                <a16:creationId xmlns:a16="http://schemas.microsoft.com/office/drawing/2014/main" id="{82AAA05B-88B7-F732-56C4-FE8E339E0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75" y="1040509"/>
            <a:ext cx="2895000" cy="19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6"/>
          <p:cNvCxnSpPr/>
          <p:nvPr/>
        </p:nvCxnSpPr>
        <p:spPr>
          <a:xfrm>
            <a:off x="4572000" y="-29950"/>
            <a:ext cx="20100" cy="689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6"/>
          <p:cNvSpPr txBox="1"/>
          <p:nvPr/>
        </p:nvSpPr>
        <p:spPr>
          <a:xfrm>
            <a:off x="8943300" y="6566400"/>
            <a:ext cx="2007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0" y="6566400"/>
            <a:ext cx="274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0" y="6457800"/>
            <a:ext cx="3777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43625" y="730875"/>
            <a:ext cx="342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0" y="6457800"/>
            <a:ext cx="3777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43625" y="730875"/>
            <a:ext cx="342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5892000" y="3010500"/>
            <a:ext cx="30513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8709550" y="6409075"/>
            <a:ext cx="377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43613" y="48725"/>
            <a:ext cx="1655444" cy="3838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Read</a:t>
            </a:r>
          </a:p>
        </p:txBody>
      </p:sp>
      <p:sp>
        <p:nvSpPr>
          <p:cNvPr id="99" name="Google Shape;99;p16"/>
          <p:cNvSpPr/>
          <p:nvPr/>
        </p:nvSpPr>
        <p:spPr>
          <a:xfrm>
            <a:off x="4683775" y="48725"/>
            <a:ext cx="2599933" cy="488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Analyze</a:t>
            </a:r>
          </a:p>
        </p:txBody>
      </p:sp>
      <p:sp>
        <p:nvSpPr>
          <p:cNvPr id="100" name="Google Shape;100;p16"/>
          <p:cNvSpPr/>
          <p:nvPr/>
        </p:nvSpPr>
        <p:spPr>
          <a:xfrm>
            <a:off x="154300" y="3602513"/>
            <a:ext cx="2007962" cy="3838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Watch</a:t>
            </a:r>
          </a:p>
        </p:txBody>
      </p:sp>
      <p:sp>
        <p:nvSpPr>
          <p:cNvPr id="101" name="Google Shape;101;p16"/>
          <p:cNvSpPr txBox="1"/>
          <p:nvPr/>
        </p:nvSpPr>
        <p:spPr>
          <a:xfrm>
            <a:off x="247525" y="5481125"/>
            <a:ext cx="411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/>
              <a:t>What are the 4 reasons the video gives to explain why microgravity causes immune system problems..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375" y="536975"/>
            <a:ext cx="2895051" cy="189788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109625" y="440750"/>
            <a:ext cx="2719800" cy="1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The immune system is our body’s defense against viruses, bacteria, and other foreign invaders that we call antigens. Vaccines are given to protect us against these invaders. The vaccine is a weakened form of the antigen (invader) and causes the body to produce cells that recognize </a:t>
            </a: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05" name="Google Shape;105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1904" y="308469"/>
            <a:ext cx="1458000" cy="161426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109625" y="2001850"/>
            <a:ext cx="42921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and kill the antigens. When a vaccine is given, our body produces some very cool cells. A Phagocyte surrounds the invader and kills them! The immune system also produces </a:t>
            </a:r>
            <a:r>
              <a:rPr lang="en" sz="1200" dirty="0">
                <a:solidFill>
                  <a:schemeClr val="dk1"/>
                </a:solidFill>
              </a:rPr>
              <a:t>many other cells and </a:t>
            </a:r>
            <a:r>
              <a:rPr lang="en" sz="1100" dirty="0">
                <a:solidFill>
                  <a:schemeClr val="dk1"/>
                </a:solidFill>
              </a:rPr>
              <a:t>proteins that identify foreign invaders, live a long time in humans and protect us for many years.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07" name="Google Shape;107;p16">
            <a:hlinkClick r:id="rId7"/>
          </p:cNvPr>
          <p:cNvSpPr txBox="1"/>
          <p:nvPr/>
        </p:nvSpPr>
        <p:spPr>
          <a:xfrm>
            <a:off x="2368288" y="3530213"/>
            <a:ext cx="199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hlinkClick r:id="rId7"/>
              </a:rPr>
              <a:t>https://www.youtube.com/watch?v=z43cNmfKUsc</a:t>
            </a:r>
            <a:endParaRPr dirty="0"/>
          </a:p>
        </p:txBody>
      </p:sp>
      <p:graphicFrame>
        <p:nvGraphicFramePr>
          <p:cNvPr id="108" name="Google Shape;108;p16"/>
          <p:cNvGraphicFramePr/>
          <p:nvPr/>
        </p:nvGraphicFramePr>
        <p:xfrm>
          <a:off x="274200" y="6035220"/>
          <a:ext cx="4147225" cy="792420"/>
        </p:xfrm>
        <a:graphic>
          <a:graphicData uri="http://schemas.openxmlformats.org/drawingml/2006/table">
            <a:tbl>
              <a:tblPr>
                <a:noFill/>
                <a:tableStyleId>{001041D5-0933-418F-93D0-39D73608CBF8}</a:tableStyleId>
              </a:tblPr>
              <a:tblGrid>
                <a:gridCol w="208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9" name="Google Shape;109;p1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82725" y="4084307"/>
            <a:ext cx="1847300" cy="13968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0" name="Google Shape;110;p16"/>
          <p:cNvGraphicFramePr/>
          <p:nvPr/>
        </p:nvGraphicFramePr>
        <p:xfrm>
          <a:off x="4834075" y="2562210"/>
          <a:ext cx="3911450" cy="1722890"/>
        </p:xfrm>
        <a:graphic>
          <a:graphicData uri="http://schemas.openxmlformats.org/drawingml/2006/table">
            <a:tbl>
              <a:tblPr>
                <a:noFill/>
                <a:tableStyleId>{001041D5-0933-418F-93D0-39D73608CBF8}</a:tableStyleId>
              </a:tblPr>
              <a:tblGrid>
                <a:gridCol w="101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</a:rPr>
                        <a:t>CD4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</a:rPr>
                        <a:t>CD8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</a:rPr>
                        <a:t>T-Cell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What is it?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a protein on T-cells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a protein on T-cells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white blood cells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What does it do?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helps the cells communicate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helps T-cells signal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fights infection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Google Shape;111;p16"/>
          <p:cNvSpPr txBox="1"/>
          <p:nvPr/>
        </p:nvSpPr>
        <p:spPr>
          <a:xfrm>
            <a:off x="7860925" y="567749"/>
            <a:ext cx="1108500" cy="162058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The bars on the graph represent the relative amount of immune cells. </a:t>
            </a:r>
            <a:endParaRPr sz="1200" b="1" dirty="0"/>
          </a:p>
        </p:txBody>
      </p:sp>
      <p:sp>
        <p:nvSpPr>
          <p:cNvPr id="112" name="Google Shape;112;p16"/>
          <p:cNvSpPr txBox="1"/>
          <p:nvPr/>
        </p:nvSpPr>
        <p:spPr>
          <a:xfrm>
            <a:off x="4798150" y="4308857"/>
            <a:ext cx="39114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Which type of cells were expressed significantly more in Mark (HR)? 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___________________________________________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What is their purpose?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___________________________________________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What differences do you notice between Mark (HR and Scott’s (TW) alpha and beta cell expression?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</a:rPr>
              <a:t>__________________________________________________________________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29F34-E8F1-5AB6-A093-F14140BA73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867" y="4030769"/>
            <a:ext cx="1435643" cy="14199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473</Words>
  <Application>Microsoft Office PowerPoint</Application>
  <PresentationFormat>On-screen Show (4:3)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Architects Daughter</vt:lpstr>
      <vt:lpstr>Roboto</vt:lpstr>
      <vt:lpstr>Comic Sans MS</vt:lpstr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Frances Dellutri</cp:lastModifiedBy>
  <cp:revision>18</cp:revision>
  <dcterms:modified xsi:type="dcterms:W3CDTF">2023-10-08T20:06:28Z</dcterms:modified>
</cp:coreProperties>
</file>