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4"/>
  </p:notesMasterIdLst>
  <p:sldIdLst>
    <p:sldId id="256" r:id="rId2"/>
    <p:sldId id="257" r:id="rId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E1786E5-1C3E-45C2-A2DA-5180F5C94763}">
  <a:tblStyle styleId="{0E1786E5-1C3E-45C2-A2DA-5180F5C9476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60" d="100"/>
          <a:sy n="60" d="100"/>
        </p:scale>
        <p:origin x="1460"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mmons.wikimedia.org/wiki/File:Three_Internal_chambers_of_the_Eye.svg"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https://www.newscientist.com/article/dn21585-space-is-bad-for-astronauts-eyes/"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youtube.com/watch?v=xtq3b_HYg9w&amp;t=2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dirty="0">
                <a:solidFill>
                  <a:schemeClr val="hlink"/>
                </a:solidFill>
                <a:hlinkClick r:id="rId3"/>
              </a:rPr>
              <a:t>https://commons.wikimedia.org/wiki/File:Three_Internal_chambers_of_the_Eye.svg</a:t>
            </a:r>
            <a:endParaRPr dirty="0"/>
          </a:p>
          <a:p>
            <a:pPr marL="0" lvl="0" indent="0" algn="l" rtl="0">
              <a:spcBef>
                <a:spcPts val="0"/>
              </a:spcBef>
              <a:spcAft>
                <a:spcPts val="0"/>
              </a:spcAft>
              <a:buClr>
                <a:schemeClr val="dk1"/>
              </a:buClr>
              <a:buSzPts val="1100"/>
              <a:buFont typeface="Arial"/>
              <a:buNone/>
            </a:pPr>
            <a:r>
              <a:rPr lang="en" dirty="0"/>
              <a:t>https://</a:t>
            </a:r>
            <a:r>
              <a:rPr lang="en" dirty="0" err="1"/>
              <a:t>www.science.org</a:t>
            </a:r>
            <a:r>
              <a:rPr lang="en" dirty="0"/>
              <a:t>/</a:t>
            </a:r>
            <a:r>
              <a:rPr lang="en" dirty="0" err="1"/>
              <a:t>doi</a:t>
            </a:r>
            <a:r>
              <a:rPr lang="en" dirty="0"/>
              <a:t>/10.1126/science.aau8650#</a:t>
            </a:r>
            <a:endParaRPr dirty="0">
              <a:solidFill>
                <a:schemeClr val="dk1"/>
              </a:solidFill>
            </a:endParaRPr>
          </a:p>
          <a:p>
            <a:pPr marL="0" lvl="0" indent="0" algn="l" rtl="0">
              <a:spcBef>
                <a:spcPts val="0"/>
              </a:spcBef>
              <a:spcAft>
                <a:spcPts val="0"/>
              </a:spcAft>
              <a:buClr>
                <a:schemeClr val="dk1"/>
              </a:buClr>
              <a:buSzPts val="1100"/>
              <a:buFont typeface="Arial"/>
              <a:buNone/>
            </a:pPr>
            <a:r>
              <a:rPr lang="en" u="sng" dirty="0">
                <a:solidFill>
                  <a:schemeClr val="hlink"/>
                </a:solidFill>
                <a:hlinkClick r:id="rId4"/>
              </a:rPr>
              <a:t>https://www.newscientist.com/article/dn21585-space-is-bad-for-astronauts-eyes/</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3bc5f24aab_0_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3bc5f24aab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hlinkClick r:id="rId3"/>
              </a:rPr>
              <a:t>https://www.youtube.com/watch?v=xtq3b_HYg9w&amp;t=2s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asa.gov/mission_pages/station/research/experiments/2102.html" TargetMode="External"/><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commons.wikimedia.org/wiki/File:Three_Internal_chambers_of_the_Eye.svg" TargetMode="External"/><Relationship Id="rId5" Type="http://schemas.openxmlformats.org/officeDocument/2006/relationships/image" Target="../media/image1.png"/><Relationship Id="rId4" Type="http://schemas.openxmlformats.org/officeDocument/2006/relationships/hyperlink" Target="https://press.rsna.org/timssnet/media/pressreleases/14_pr_target.cfm?ID=1915"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nasa.gov/mission_pages/station/research/news/fluid_shifts" TargetMode="External"/><Relationship Id="rId13" Type="http://schemas.openxmlformats.org/officeDocument/2006/relationships/image" Target="../media/image5.png"/><Relationship Id="rId3" Type="http://schemas.openxmlformats.org/officeDocument/2006/relationships/hyperlink" Target="https://www.science.org/doi/10.1126/science.aau8650" TargetMode="External"/><Relationship Id="rId7" Type="http://schemas.openxmlformats.org/officeDocument/2006/relationships/hyperlink" Target="https://www.nasa.gov/mission_pages/station/research/experiments/explorer/Investigation.html?#id=1126" TargetMode="External"/><Relationship Id="rId12" Type="http://schemas.openxmlformats.org/officeDocument/2006/relationships/hyperlink" Target="https://www.youtube.com/watch?v=xtq3b_HYg9w&amp;t=2s"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www.nasa.gov/mission_pages/station/research/experiments/explorer/Investigation.html?#id=197" TargetMode="External"/><Relationship Id="rId11" Type="http://schemas.openxmlformats.org/officeDocument/2006/relationships/image" Target="../media/image4.jpg"/><Relationship Id="rId5" Type="http://schemas.openxmlformats.org/officeDocument/2006/relationships/hyperlink" Target="https://www.nasa.gov/hrp" TargetMode="External"/><Relationship Id="rId10" Type="http://schemas.openxmlformats.org/officeDocument/2006/relationships/hyperlink" Target="http://www.youtube.com/watch?v=xtq3b_HYg9w" TargetMode="External"/><Relationship Id="rId4" Type="http://schemas.openxmlformats.org/officeDocument/2006/relationships/image" Target="../media/image3.png"/><Relationship Id="rId9" Type="http://schemas.openxmlformats.org/officeDocument/2006/relationships/hyperlink" Target="https://www.nasa.gov/1YM/kelly-mission-archiv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cxnSp>
        <p:nvCxnSpPr>
          <p:cNvPr id="54" name="Google Shape;54;p13"/>
          <p:cNvCxnSpPr/>
          <p:nvPr/>
        </p:nvCxnSpPr>
        <p:spPr>
          <a:xfrm>
            <a:off x="4572000" y="-29950"/>
            <a:ext cx="20100" cy="6897900"/>
          </a:xfrm>
          <a:prstGeom prst="straightConnector1">
            <a:avLst/>
          </a:prstGeom>
          <a:noFill/>
          <a:ln w="9525" cap="flat" cmpd="sng">
            <a:solidFill>
              <a:schemeClr val="dk2"/>
            </a:solidFill>
            <a:prstDash val="solid"/>
            <a:round/>
            <a:headEnd type="none" w="med" len="med"/>
            <a:tailEnd type="none" w="med" len="med"/>
          </a:ln>
        </p:spPr>
      </p:cxnSp>
      <p:sp>
        <p:nvSpPr>
          <p:cNvPr id="55" name="Google Shape;55;p13"/>
          <p:cNvSpPr txBox="1"/>
          <p:nvPr/>
        </p:nvSpPr>
        <p:spPr>
          <a:xfrm>
            <a:off x="8943300" y="6566400"/>
            <a:ext cx="200700" cy="20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1</a:t>
            </a:r>
            <a:endParaRPr/>
          </a:p>
        </p:txBody>
      </p:sp>
      <p:sp>
        <p:nvSpPr>
          <p:cNvPr id="56" name="Google Shape;56;p13"/>
          <p:cNvSpPr txBox="1"/>
          <p:nvPr/>
        </p:nvSpPr>
        <p:spPr>
          <a:xfrm>
            <a:off x="0" y="6566400"/>
            <a:ext cx="274200" cy="20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4</a:t>
            </a:r>
            <a:endParaRPr/>
          </a:p>
        </p:txBody>
      </p:sp>
      <p:sp>
        <p:nvSpPr>
          <p:cNvPr id="57" name="Google Shape;57;p13"/>
          <p:cNvSpPr txBox="1"/>
          <p:nvPr/>
        </p:nvSpPr>
        <p:spPr>
          <a:xfrm>
            <a:off x="0" y="6457800"/>
            <a:ext cx="377700" cy="400200"/>
          </a:xfrm>
          <a:prstGeom prst="rect">
            <a:avLst/>
          </a:prstGeom>
          <a:solidFill>
            <a:srgbClr val="FFFFFF"/>
          </a:solid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Comic Sans MS"/>
                <a:ea typeface="Comic Sans MS"/>
                <a:cs typeface="Comic Sans MS"/>
                <a:sym typeface="Comic Sans MS"/>
              </a:rPr>
              <a:t>4</a:t>
            </a:r>
            <a:endParaRPr sz="1400" b="0" i="0" u="none" strike="noStrike" cap="none">
              <a:solidFill>
                <a:srgbClr val="000000"/>
              </a:solidFill>
              <a:latin typeface="Comic Sans MS"/>
              <a:ea typeface="Comic Sans MS"/>
              <a:cs typeface="Comic Sans MS"/>
              <a:sym typeface="Comic Sans MS"/>
            </a:endParaRPr>
          </a:p>
        </p:txBody>
      </p:sp>
      <p:sp>
        <p:nvSpPr>
          <p:cNvPr id="58" name="Google Shape;58;p13"/>
          <p:cNvSpPr txBox="1"/>
          <p:nvPr/>
        </p:nvSpPr>
        <p:spPr>
          <a:xfrm>
            <a:off x="243625" y="730875"/>
            <a:ext cx="3423000" cy="4002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 name="Google Shape;59;p13"/>
          <p:cNvSpPr txBox="1"/>
          <p:nvPr/>
        </p:nvSpPr>
        <p:spPr>
          <a:xfrm>
            <a:off x="6821450" y="0"/>
            <a:ext cx="23775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 sz="1000" b="0" i="0" u="none" strike="noStrike" cap="none">
                <a:solidFill>
                  <a:srgbClr val="000000"/>
                </a:solidFill>
                <a:latin typeface="Arial"/>
                <a:ea typeface="Arial"/>
                <a:cs typeface="Arial"/>
                <a:sym typeface="Arial"/>
              </a:rPr>
              <a:t>Name___________________________</a:t>
            </a:r>
            <a:endParaRPr sz="1000" b="0" i="0" u="none" strike="noStrike" cap="none">
              <a:solidFill>
                <a:srgbClr val="000000"/>
              </a:solidFill>
              <a:latin typeface="Arial"/>
              <a:ea typeface="Arial"/>
              <a:cs typeface="Arial"/>
              <a:sym typeface="Arial"/>
            </a:endParaRPr>
          </a:p>
        </p:txBody>
      </p:sp>
      <p:sp>
        <p:nvSpPr>
          <p:cNvPr id="60" name="Google Shape;60;p13"/>
          <p:cNvSpPr txBox="1"/>
          <p:nvPr/>
        </p:nvSpPr>
        <p:spPr>
          <a:xfrm>
            <a:off x="0" y="6457800"/>
            <a:ext cx="377700" cy="400200"/>
          </a:xfrm>
          <a:prstGeom prst="rect">
            <a:avLst/>
          </a:prstGeom>
          <a:solidFill>
            <a:srgbClr val="FFFFFF"/>
          </a:solid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Comic Sans MS"/>
                <a:ea typeface="Comic Sans MS"/>
                <a:cs typeface="Comic Sans MS"/>
                <a:sym typeface="Comic Sans MS"/>
              </a:rPr>
              <a:t>4</a:t>
            </a:r>
            <a:endParaRPr sz="1400" b="0" i="0" u="none" strike="noStrike" cap="none">
              <a:solidFill>
                <a:srgbClr val="000000"/>
              </a:solidFill>
              <a:latin typeface="Comic Sans MS"/>
              <a:ea typeface="Comic Sans MS"/>
              <a:cs typeface="Comic Sans MS"/>
              <a:sym typeface="Comic Sans MS"/>
            </a:endParaRPr>
          </a:p>
        </p:txBody>
      </p:sp>
      <p:sp>
        <p:nvSpPr>
          <p:cNvPr id="61" name="Google Shape;61;p13"/>
          <p:cNvSpPr/>
          <p:nvPr/>
        </p:nvSpPr>
        <p:spPr>
          <a:xfrm>
            <a:off x="4807063" y="3868375"/>
            <a:ext cx="2377484" cy="383851"/>
          </a:xfrm>
          <a:prstGeom prst="rect">
            <a:avLst/>
          </a:prstGeom>
        </p:spPr>
        <p:txBody>
          <a:bodyPr>
            <a:prstTxWarp prst="textPlain">
              <a:avLst/>
            </a:prstTxWarp>
          </a:bodyPr>
          <a:lstStyle/>
          <a:p>
            <a:pPr lvl="0" algn="ctr"/>
            <a:r>
              <a:rPr b="0" i="0">
                <a:ln w="9525" cap="flat" cmpd="sng">
                  <a:solidFill>
                    <a:srgbClr val="632E62"/>
                  </a:solidFill>
                  <a:prstDash val="solid"/>
                  <a:round/>
                  <a:headEnd type="none" w="sm" len="sm"/>
                  <a:tailEnd type="none" w="sm" len="sm"/>
                </a:ln>
                <a:solidFill>
                  <a:srgbClr val="000000"/>
                </a:solidFill>
                <a:latin typeface="Arial"/>
              </a:rPr>
              <a:t>Results</a:t>
            </a:r>
          </a:p>
        </p:txBody>
      </p:sp>
      <p:sp>
        <p:nvSpPr>
          <p:cNvPr id="62" name="Google Shape;62;p13"/>
          <p:cNvSpPr txBox="1"/>
          <p:nvPr/>
        </p:nvSpPr>
        <p:spPr>
          <a:xfrm>
            <a:off x="4737075" y="5793125"/>
            <a:ext cx="4311600" cy="12621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 sz="1100"/>
              <a:t>Microgravity causes changes to the shape of the eyeball. How do you think this interferes with an astronauts ability to do their job?</a:t>
            </a:r>
            <a:endParaRPr sz="11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 sz="1600" b="0" i="0" u="none" strike="noStrike" cap="none">
                <a:solidFill>
                  <a:srgbClr val="000000"/>
                </a:solidFill>
                <a:latin typeface="Arial"/>
                <a:ea typeface="Arial"/>
                <a:cs typeface="Arial"/>
                <a:sym typeface="Arial"/>
              </a:rPr>
              <a:t>__________________________________________________________________________</a:t>
            </a:r>
            <a:endParaRPr sz="16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endParaRPr sz="1600" b="0" i="0" u="none" strike="noStrike" cap="none">
              <a:solidFill>
                <a:srgbClr val="000000"/>
              </a:solidFill>
              <a:latin typeface="Arial"/>
              <a:ea typeface="Arial"/>
              <a:cs typeface="Arial"/>
              <a:sym typeface="Arial"/>
            </a:endParaRPr>
          </a:p>
        </p:txBody>
      </p:sp>
      <p:sp>
        <p:nvSpPr>
          <p:cNvPr id="63" name="Google Shape;63;p13"/>
          <p:cNvSpPr txBox="1"/>
          <p:nvPr/>
        </p:nvSpPr>
        <p:spPr>
          <a:xfrm>
            <a:off x="6821450" y="0"/>
            <a:ext cx="23775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 sz="1000" b="0" i="0" u="none" strike="noStrike" cap="none">
                <a:solidFill>
                  <a:srgbClr val="000000"/>
                </a:solidFill>
                <a:latin typeface="Arial"/>
                <a:ea typeface="Arial"/>
                <a:cs typeface="Arial"/>
                <a:sym typeface="Arial"/>
              </a:rPr>
              <a:t>Name___________________________</a:t>
            </a:r>
            <a:endParaRPr sz="1000" b="0" i="0" u="none" strike="noStrike" cap="none">
              <a:solidFill>
                <a:srgbClr val="000000"/>
              </a:solidFill>
              <a:latin typeface="Arial"/>
              <a:ea typeface="Arial"/>
              <a:cs typeface="Arial"/>
              <a:sym typeface="Arial"/>
            </a:endParaRPr>
          </a:p>
        </p:txBody>
      </p:sp>
      <p:sp>
        <p:nvSpPr>
          <p:cNvPr id="64" name="Google Shape;64;p13"/>
          <p:cNvSpPr/>
          <p:nvPr/>
        </p:nvSpPr>
        <p:spPr>
          <a:xfrm>
            <a:off x="4737075" y="338700"/>
            <a:ext cx="3988601" cy="513975"/>
          </a:xfrm>
          <a:prstGeom prst="rect">
            <a:avLst/>
          </a:prstGeom>
        </p:spPr>
        <p:txBody>
          <a:bodyPr>
            <a:prstTxWarp prst="textPlain">
              <a:avLst/>
            </a:prstTxWarp>
          </a:bodyPr>
          <a:lstStyle/>
          <a:p>
            <a:pPr lvl="0" algn="ctr"/>
            <a:r>
              <a:rPr b="0" i="0">
                <a:ln w="9525" cap="flat" cmpd="sng">
                  <a:solidFill>
                    <a:srgbClr val="632E62"/>
                  </a:solidFill>
                  <a:prstDash val="solid"/>
                  <a:round/>
                  <a:headEnd type="none" w="sm" len="sm"/>
                  <a:tailEnd type="none" w="sm" len="sm"/>
                </a:ln>
                <a:solidFill>
                  <a:srgbClr val="000000"/>
                </a:solidFill>
                <a:latin typeface="Arial"/>
              </a:rPr>
              <a:t>Proteomics</a:t>
            </a:r>
          </a:p>
        </p:txBody>
      </p:sp>
      <p:sp>
        <p:nvSpPr>
          <p:cNvPr id="65" name="Google Shape;65;p13"/>
          <p:cNvSpPr txBox="1"/>
          <p:nvPr/>
        </p:nvSpPr>
        <p:spPr>
          <a:xfrm>
            <a:off x="4737075" y="2708725"/>
            <a:ext cx="4311600" cy="1025100"/>
          </a:xfrm>
          <a:prstGeom prst="rect">
            <a:avLst/>
          </a:prstGeom>
          <a:noFill/>
          <a:ln>
            <a:noFill/>
          </a:ln>
        </p:spPr>
        <p:txBody>
          <a:bodyPr spcFirstLastPara="1" wrap="square" lIns="91425" tIns="91425" rIns="91425" bIns="91425" anchor="t" anchorCtr="0">
            <a:spAutoFit/>
          </a:bodyPr>
          <a:lstStyle/>
          <a:p>
            <a:pPr marL="0" lvl="0" indent="0" algn="l" rtl="0">
              <a:lnSpc>
                <a:spcPct val="140000"/>
              </a:lnSpc>
              <a:spcBef>
                <a:spcPts val="0"/>
              </a:spcBef>
              <a:spcAft>
                <a:spcPts val="1100"/>
              </a:spcAft>
              <a:buNone/>
            </a:pPr>
            <a:r>
              <a:rPr lang="en" sz="1050">
                <a:solidFill>
                  <a:srgbClr val="317AB9"/>
                </a:solidFill>
                <a:uFill>
                  <a:noFill/>
                </a:uFill>
                <a:hlinkClick r:id="rId3">
                  <a:extLst>
                    <a:ext uri="{A12FA001-AC4F-418D-AE19-62706E023703}">
                      <ahyp:hlinkClr xmlns:ahyp="http://schemas.microsoft.com/office/drawing/2018/hyperlinkcolor" val="tx"/>
                    </a:ext>
                  </a:extLst>
                </a:hlinkClick>
              </a:rPr>
              <a:t>Proteomics</a:t>
            </a:r>
            <a:r>
              <a:rPr lang="en" sz="1050">
                <a:solidFill>
                  <a:srgbClr val="000000"/>
                </a:solidFill>
              </a:rPr>
              <a:t>:  The proteomics team studied fluid shifts in the body, the structure of the eye, and proteins in urine to see if changes in protein pathways in response to fluid shifts might contribute to some astronauts’ vision problems. </a:t>
            </a:r>
            <a:endParaRPr sz="1050">
              <a:solidFill>
                <a:srgbClr val="000000"/>
              </a:solidFill>
            </a:endParaRPr>
          </a:p>
        </p:txBody>
      </p:sp>
      <p:pic>
        <p:nvPicPr>
          <p:cNvPr id="66" name="Google Shape;66;p13">
            <a:hlinkClick r:id="rId4"/>
          </p:cNvPr>
          <p:cNvPicPr preferRelativeResize="0"/>
          <p:nvPr/>
        </p:nvPicPr>
        <p:blipFill>
          <a:blip r:embed="rId5">
            <a:alphaModFix/>
          </a:blip>
          <a:stretch>
            <a:fillRect/>
          </a:stretch>
        </p:blipFill>
        <p:spPr>
          <a:xfrm>
            <a:off x="5951724" y="898687"/>
            <a:ext cx="3096900" cy="1806549"/>
          </a:xfrm>
          <a:prstGeom prst="rect">
            <a:avLst/>
          </a:prstGeom>
          <a:noFill/>
          <a:ln>
            <a:noFill/>
          </a:ln>
        </p:spPr>
      </p:pic>
      <p:sp>
        <p:nvSpPr>
          <p:cNvPr id="67" name="Google Shape;67;p13"/>
          <p:cNvSpPr txBox="1"/>
          <p:nvPr/>
        </p:nvSpPr>
        <p:spPr>
          <a:xfrm>
            <a:off x="4737075" y="4298238"/>
            <a:ext cx="4311600" cy="1558500"/>
          </a:xfrm>
          <a:prstGeom prst="rect">
            <a:avLst/>
          </a:prstGeom>
          <a:noFill/>
          <a:ln>
            <a:noFill/>
          </a:ln>
        </p:spPr>
        <p:txBody>
          <a:bodyPr spcFirstLastPara="1" wrap="square" lIns="91425" tIns="91425" rIns="91425" bIns="91425" anchor="t" anchorCtr="0">
            <a:spAutoFit/>
          </a:bodyPr>
          <a:lstStyle/>
          <a:p>
            <a:pPr marL="0" lvl="0" indent="0" algn="l" rtl="0">
              <a:lnSpc>
                <a:spcPct val="150000"/>
              </a:lnSpc>
              <a:spcBef>
                <a:spcPts val="0"/>
              </a:spcBef>
              <a:spcAft>
                <a:spcPts val="0"/>
              </a:spcAft>
              <a:buNone/>
            </a:pPr>
            <a:r>
              <a:rPr lang="en" sz="1050">
                <a:solidFill>
                  <a:srgbClr val="000000"/>
                </a:solidFill>
                <a:highlight>
                  <a:srgbClr val="FFFFFF"/>
                </a:highlight>
              </a:rPr>
              <a:t>They found classic symptoms of what is now known as Space-Associated Neuro-Ocular Syndrome (SANS). Symptoms include swelling in the optic disc, which is where the optic nerve enters the retina, and flattening of the eye shape. When researchers looked back, they found certain aspects of SANS in even the earliest spaceflights.</a:t>
            </a:r>
            <a:endParaRPr/>
          </a:p>
        </p:txBody>
      </p:sp>
      <p:sp>
        <p:nvSpPr>
          <p:cNvPr id="68" name="Google Shape;68;p13"/>
          <p:cNvSpPr txBox="1"/>
          <p:nvPr/>
        </p:nvSpPr>
        <p:spPr>
          <a:xfrm>
            <a:off x="2568225" y="44450"/>
            <a:ext cx="1858800" cy="572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a:t>Directions: Research the anatomy of the eye, then fill in the blanks below.</a:t>
            </a:r>
            <a:endParaRPr sz="1100"/>
          </a:p>
        </p:txBody>
      </p:sp>
      <p:sp>
        <p:nvSpPr>
          <p:cNvPr id="69" name="Google Shape;69;p13"/>
          <p:cNvSpPr txBox="1"/>
          <p:nvPr/>
        </p:nvSpPr>
        <p:spPr>
          <a:xfrm>
            <a:off x="121800" y="3733825"/>
            <a:ext cx="4491600" cy="707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a:t>Directions: In the space below DRAW a picture of an astronauts eyeball that has SANS. Remember the SHAPE of the eyeball changes (flattens) and there is swelling around the optic nerve. Then label those changes. </a:t>
            </a:r>
            <a:endParaRPr sz="1100"/>
          </a:p>
        </p:txBody>
      </p:sp>
      <p:sp>
        <p:nvSpPr>
          <p:cNvPr id="70" name="Google Shape;70;p13"/>
          <p:cNvSpPr/>
          <p:nvPr/>
        </p:nvSpPr>
        <p:spPr>
          <a:xfrm>
            <a:off x="219250" y="4598600"/>
            <a:ext cx="4153800" cy="2023800"/>
          </a:xfrm>
          <a:prstGeom prst="rect">
            <a:avLst/>
          </a:prstGeom>
          <a:solidFill>
            <a:srgbClr val="FFFFFF"/>
          </a:solidFill>
          <a:ln w="9525" cap="flat" cmpd="sng">
            <a:solidFill>
              <a:srgbClr val="632E6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3"/>
          <p:cNvSpPr/>
          <p:nvPr/>
        </p:nvSpPr>
        <p:spPr>
          <a:xfrm>
            <a:off x="121795" y="44450"/>
            <a:ext cx="2377473" cy="572400"/>
          </a:xfrm>
          <a:prstGeom prst="rect">
            <a:avLst/>
          </a:prstGeom>
        </p:spPr>
        <p:txBody>
          <a:bodyPr>
            <a:prstTxWarp prst="textPlain">
              <a:avLst/>
            </a:prstTxWarp>
          </a:bodyPr>
          <a:lstStyle/>
          <a:p>
            <a:pPr lvl="0" algn="ctr"/>
            <a:r>
              <a:rPr b="0" i="0">
                <a:ln w="9525" cap="flat" cmpd="sng">
                  <a:solidFill>
                    <a:srgbClr val="632E62"/>
                  </a:solidFill>
                  <a:prstDash val="solid"/>
                  <a:round/>
                  <a:headEnd type="none" w="sm" len="sm"/>
                  <a:tailEnd type="none" w="sm" len="sm"/>
                </a:ln>
                <a:solidFill>
                  <a:srgbClr val="000000"/>
                </a:solidFill>
                <a:latin typeface="Arial"/>
              </a:rPr>
              <a:t>Activity</a:t>
            </a:r>
          </a:p>
        </p:txBody>
      </p:sp>
      <p:sp>
        <p:nvSpPr>
          <p:cNvPr id="72" name="Google Shape;72;p13"/>
          <p:cNvSpPr txBox="1"/>
          <p:nvPr/>
        </p:nvSpPr>
        <p:spPr>
          <a:xfrm>
            <a:off x="254100" y="4565275"/>
            <a:ext cx="4227000" cy="239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300" b="1"/>
              <a:t>How Microgravity changes the shape of the eyeball:</a:t>
            </a:r>
            <a:endParaRPr sz="1300" b="1"/>
          </a:p>
        </p:txBody>
      </p:sp>
      <p:sp>
        <p:nvSpPr>
          <p:cNvPr id="73" name="Google Shape;73;p13"/>
          <p:cNvSpPr txBox="1"/>
          <p:nvPr/>
        </p:nvSpPr>
        <p:spPr>
          <a:xfrm>
            <a:off x="4860025" y="956700"/>
            <a:ext cx="1091700" cy="1690500"/>
          </a:xfrm>
          <a:prstGeom prst="rect">
            <a:avLst/>
          </a:prstGeom>
          <a:no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300"/>
              <a:t>Proteomics is the study of proteins in the body and how microgravity effects them. </a:t>
            </a:r>
            <a:endParaRPr sz="1300"/>
          </a:p>
        </p:txBody>
      </p:sp>
      <p:pic>
        <p:nvPicPr>
          <p:cNvPr id="74" name="Google Shape;74;p13">
            <a:hlinkClick r:id="rId6"/>
          </p:cNvPr>
          <p:cNvPicPr preferRelativeResize="0"/>
          <p:nvPr/>
        </p:nvPicPr>
        <p:blipFill>
          <a:blip r:embed="rId7">
            <a:alphaModFix/>
          </a:blip>
          <a:stretch>
            <a:fillRect/>
          </a:stretch>
        </p:blipFill>
        <p:spPr>
          <a:xfrm>
            <a:off x="274200" y="659900"/>
            <a:ext cx="3036874" cy="3106899"/>
          </a:xfrm>
          <a:prstGeom prst="rect">
            <a:avLst/>
          </a:prstGeom>
          <a:noFill/>
          <a:ln>
            <a:noFill/>
          </a:ln>
        </p:spPr>
      </p:pic>
      <p:sp>
        <p:nvSpPr>
          <p:cNvPr id="75" name="Google Shape;75;p13"/>
          <p:cNvSpPr txBox="1"/>
          <p:nvPr/>
        </p:nvSpPr>
        <p:spPr>
          <a:xfrm>
            <a:off x="2730475" y="659900"/>
            <a:ext cx="1266000" cy="23940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6" name="Google Shape;76;p13"/>
          <p:cNvSpPr txBox="1"/>
          <p:nvPr/>
        </p:nvSpPr>
        <p:spPr>
          <a:xfrm>
            <a:off x="2775850" y="1018125"/>
            <a:ext cx="810900" cy="23940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 name="Google Shape;77;p13"/>
          <p:cNvSpPr txBox="1"/>
          <p:nvPr/>
        </p:nvSpPr>
        <p:spPr>
          <a:xfrm>
            <a:off x="34275" y="3232750"/>
            <a:ext cx="876900" cy="23940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8" name="Google Shape;78;p13"/>
          <p:cNvSpPr txBox="1"/>
          <p:nvPr/>
        </p:nvSpPr>
        <p:spPr>
          <a:xfrm>
            <a:off x="1159638" y="1919700"/>
            <a:ext cx="1266000" cy="23940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9" name="Google Shape;79;p13"/>
          <p:cNvSpPr txBox="1"/>
          <p:nvPr/>
        </p:nvSpPr>
        <p:spPr>
          <a:xfrm>
            <a:off x="2730475" y="3101575"/>
            <a:ext cx="1266000" cy="239400"/>
          </a:xfrm>
          <a:prstGeom prst="rect">
            <a:avLst/>
          </a:prstGeom>
          <a:solidFill>
            <a:schemeClr val="lt1"/>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cxnSp>
        <p:nvCxnSpPr>
          <p:cNvPr id="84" name="Google Shape;84;p14"/>
          <p:cNvCxnSpPr/>
          <p:nvPr/>
        </p:nvCxnSpPr>
        <p:spPr>
          <a:xfrm>
            <a:off x="4572000" y="-19950"/>
            <a:ext cx="20100" cy="6897900"/>
          </a:xfrm>
          <a:prstGeom prst="straightConnector1">
            <a:avLst/>
          </a:prstGeom>
          <a:noFill/>
          <a:ln w="9525" cap="flat" cmpd="sng">
            <a:solidFill>
              <a:schemeClr val="dk2"/>
            </a:solidFill>
            <a:prstDash val="solid"/>
            <a:round/>
            <a:headEnd type="none" w="med" len="med"/>
            <a:tailEnd type="none" w="med" len="med"/>
          </a:ln>
        </p:spPr>
      </p:cxnSp>
      <p:sp>
        <p:nvSpPr>
          <p:cNvPr id="85" name="Google Shape;85;p14"/>
          <p:cNvSpPr txBox="1"/>
          <p:nvPr/>
        </p:nvSpPr>
        <p:spPr>
          <a:xfrm>
            <a:off x="8943300" y="6566400"/>
            <a:ext cx="200700" cy="20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3</a:t>
            </a:r>
            <a:endParaRPr/>
          </a:p>
        </p:txBody>
      </p:sp>
      <p:sp>
        <p:nvSpPr>
          <p:cNvPr id="86" name="Google Shape;86;p14"/>
          <p:cNvSpPr txBox="1"/>
          <p:nvPr/>
        </p:nvSpPr>
        <p:spPr>
          <a:xfrm>
            <a:off x="0" y="6566400"/>
            <a:ext cx="274200" cy="20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2</a:t>
            </a:r>
            <a:endParaRPr/>
          </a:p>
        </p:txBody>
      </p:sp>
      <p:sp>
        <p:nvSpPr>
          <p:cNvPr id="87" name="Google Shape;87;p14"/>
          <p:cNvSpPr txBox="1"/>
          <p:nvPr/>
        </p:nvSpPr>
        <p:spPr>
          <a:xfrm>
            <a:off x="8766300" y="6457800"/>
            <a:ext cx="377700" cy="400200"/>
          </a:xfrm>
          <a:prstGeom prst="rect">
            <a:avLst/>
          </a:prstGeom>
          <a:solidFill>
            <a:srgbClr val="FFFFFF"/>
          </a:solid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Comic Sans MS"/>
                <a:ea typeface="Comic Sans MS"/>
                <a:cs typeface="Comic Sans MS"/>
                <a:sym typeface="Comic Sans MS"/>
              </a:rPr>
              <a:t>3</a:t>
            </a:r>
            <a:endParaRPr sz="1400" b="0" i="0" u="none" strike="noStrike" cap="none">
              <a:solidFill>
                <a:srgbClr val="000000"/>
              </a:solidFill>
              <a:latin typeface="Comic Sans MS"/>
              <a:ea typeface="Comic Sans MS"/>
              <a:cs typeface="Comic Sans MS"/>
              <a:sym typeface="Comic Sans MS"/>
            </a:endParaRPr>
          </a:p>
        </p:txBody>
      </p:sp>
      <p:sp>
        <p:nvSpPr>
          <p:cNvPr id="88" name="Google Shape;88;p14"/>
          <p:cNvSpPr/>
          <p:nvPr/>
        </p:nvSpPr>
        <p:spPr>
          <a:xfrm>
            <a:off x="109613" y="100925"/>
            <a:ext cx="1655444" cy="383851"/>
          </a:xfrm>
          <a:prstGeom prst="rect">
            <a:avLst/>
          </a:prstGeom>
        </p:spPr>
        <p:txBody>
          <a:bodyPr>
            <a:prstTxWarp prst="textPlain">
              <a:avLst/>
            </a:prstTxWarp>
          </a:bodyPr>
          <a:lstStyle/>
          <a:p>
            <a:pPr lvl="0" algn="ctr"/>
            <a:r>
              <a:rPr b="0" i="0">
                <a:ln w="9525" cap="flat" cmpd="sng">
                  <a:solidFill>
                    <a:srgbClr val="632E62"/>
                  </a:solidFill>
                  <a:prstDash val="solid"/>
                  <a:round/>
                  <a:headEnd type="none" w="sm" len="sm"/>
                  <a:tailEnd type="none" w="sm" len="sm"/>
                </a:ln>
                <a:solidFill>
                  <a:srgbClr val="000000"/>
                </a:solidFill>
                <a:latin typeface="Arial"/>
              </a:rPr>
              <a:t>Read</a:t>
            </a:r>
          </a:p>
        </p:txBody>
      </p:sp>
      <p:sp>
        <p:nvSpPr>
          <p:cNvPr id="89" name="Google Shape;89;p14"/>
          <p:cNvSpPr/>
          <p:nvPr/>
        </p:nvSpPr>
        <p:spPr>
          <a:xfrm>
            <a:off x="4683775" y="48725"/>
            <a:ext cx="2599933" cy="488250"/>
          </a:xfrm>
          <a:prstGeom prst="rect">
            <a:avLst/>
          </a:prstGeom>
        </p:spPr>
        <p:txBody>
          <a:bodyPr>
            <a:prstTxWarp prst="textPlain">
              <a:avLst/>
            </a:prstTxWarp>
          </a:bodyPr>
          <a:lstStyle/>
          <a:p>
            <a:pPr lvl="0" algn="ctr"/>
            <a:r>
              <a:rPr b="0" i="0">
                <a:ln w="9525" cap="flat" cmpd="sng">
                  <a:solidFill>
                    <a:srgbClr val="632E62"/>
                  </a:solidFill>
                  <a:prstDash val="solid"/>
                  <a:round/>
                  <a:headEnd type="none" w="sm" len="sm"/>
                  <a:tailEnd type="none" w="sm" len="sm"/>
                </a:ln>
                <a:solidFill>
                  <a:srgbClr val="000000"/>
                </a:solidFill>
                <a:latin typeface="Arial"/>
              </a:rPr>
              <a:t>Analyze</a:t>
            </a:r>
          </a:p>
        </p:txBody>
      </p:sp>
      <p:sp>
        <p:nvSpPr>
          <p:cNvPr id="90" name="Google Shape;90;p14"/>
          <p:cNvSpPr/>
          <p:nvPr/>
        </p:nvSpPr>
        <p:spPr>
          <a:xfrm>
            <a:off x="194863" y="3764638"/>
            <a:ext cx="2007962" cy="383851"/>
          </a:xfrm>
          <a:prstGeom prst="rect">
            <a:avLst/>
          </a:prstGeom>
        </p:spPr>
        <p:txBody>
          <a:bodyPr>
            <a:prstTxWarp prst="textPlain">
              <a:avLst/>
            </a:prstTxWarp>
          </a:bodyPr>
          <a:lstStyle/>
          <a:p>
            <a:pPr lvl="0" algn="ctr"/>
            <a:r>
              <a:rPr b="0" i="0">
                <a:ln w="9525" cap="flat" cmpd="sng">
                  <a:solidFill>
                    <a:srgbClr val="632E62"/>
                  </a:solidFill>
                  <a:prstDash val="solid"/>
                  <a:round/>
                  <a:headEnd type="none" w="sm" len="sm"/>
                  <a:tailEnd type="none" w="sm" len="sm"/>
                </a:ln>
                <a:solidFill>
                  <a:srgbClr val="000000"/>
                </a:solidFill>
                <a:latin typeface="Arial"/>
              </a:rPr>
              <a:t>Watch</a:t>
            </a:r>
          </a:p>
        </p:txBody>
      </p:sp>
      <p:sp>
        <p:nvSpPr>
          <p:cNvPr id="91" name="Google Shape;91;p14"/>
          <p:cNvSpPr txBox="1"/>
          <p:nvPr/>
        </p:nvSpPr>
        <p:spPr>
          <a:xfrm>
            <a:off x="4674400" y="3452000"/>
            <a:ext cx="4336500" cy="369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 sz="1200"/>
              <a:t>What do you see happening to the Twins’ Retinal thickness? </a:t>
            </a:r>
            <a:endParaRPr sz="1200" b="0" i="0" u="none" strike="noStrike" cap="none">
              <a:solidFill>
                <a:srgbClr val="000000"/>
              </a:solidFill>
              <a:latin typeface="Arial"/>
              <a:ea typeface="Arial"/>
              <a:cs typeface="Arial"/>
              <a:sym typeface="Arial"/>
            </a:endParaRPr>
          </a:p>
        </p:txBody>
      </p:sp>
      <p:sp>
        <p:nvSpPr>
          <p:cNvPr id="92" name="Google Shape;92;p14"/>
          <p:cNvSpPr txBox="1"/>
          <p:nvPr/>
        </p:nvSpPr>
        <p:spPr>
          <a:xfrm>
            <a:off x="194875" y="5859500"/>
            <a:ext cx="4117200" cy="1015632"/>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 sz="1200" dirty="0"/>
              <a:t>Vision changes on the ISS are common, what do the astronauts do to counteract this problem?</a:t>
            </a:r>
            <a:endParaRPr sz="12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 sz="1500" b="0" i="0" u="none" strike="noStrike" cap="none" dirty="0">
                <a:solidFill>
                  <a:srgbClr val="000000"/>
                </a:solidFill>
                <a:latin typeface="Arial"/>
                <a:ea typeface="Arial"/>
                <a:cs typeface="Arial"/>
                <a:sym typeface="Arial"/>
              </a:rPr>
              <a:t>________________________________________________________________________</a:t>
            </a:r>
            <a:endParaRPr b="0" i="0" u="none" strike="noStrike" cap="none" dirty="0">
              <a:solidFill>
                <a:srgbClr val="000000"/>
              </a:solidFill>
              <a:latin typeface="Arial"/>
              <a:ea typeface="Arial"/>
              <a:cs typeface="Arial"/>
              <a:sym typeface="Arial"/>
            </a:endParaRPr>
          </a:p>
        </p:txBody>
      </p:sp>
      <p:sp>
        <p:nvSpPr>
          <p:cNvPr id="93" name="Google Shape;93;p14"/>
          <p:cNvSpPr txBox="1"/>
          <p:nvPr/>
        </p:nvSpPr>
        <p:spPr>
          <a:xfrm>
            <a:off x="4674400" y="536975"/>
            <a:ext cx="4336500" cy="488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100" dirty="0"/>
              <a:t>Below are the results of Scott (TW) and Mark’s (HR) Retinal thickness. Scientists look at this measurement to better understand how fluids in the body shift or change locations. </a:t>
            </a:r>
            <a:endParaRPr sz="1100" dirty="0"/>
          </a:p>
        </p:txBody>
      </p:sp>
      <p:graphicFrame>
        <p:nvGraphicFramePr>
          <p:cNvPr id="94" name="Google Shape;94;p14"/>
          <p:cNvGraphicFramePr/>
          <p:nvPr/>
        </p:nvGraphicFramePr>
        <p:xfrm>
          <a:off x="4700125" y="3764638"/>
          <a:ext cx="4285050" cy="1843890"/>
        </p:xfrm>
        <a:graphic>
          <a:graphicData uri="http://schemas.openxmlformats.org/drawingml/2006/table">
            <a:tbl>
              <a:tblPr>
                <a:noFill/>
                <a:tableStyleId>{0E1786E5-1C3E-45C2-A2DA-5180F5C94763}</a:tableStyleId>
              </a:tblPr>
              <a:tblGrid>
                <a:gridCol w="1428350">
                  <a:extLst>
                    <a:ext uri="{9D8B030D-6E8A-4147-A177-3AD203B41FA5}">
                      <a16:colId xmlns:a16="http://schemas.microsoft.com/office/drawing/2014/main" val="20000"/>
                    </a:ext>
                  </a:extLst>
                </a:gridCol>
                <a:gridCol w="1428350">
                  <a:extLst>
                    <a:ext uri="{9D8B030D-6E8A-4147-A177-3AD203B41FA5}">
                      <a16:colId xmlns:a16="http://schemas.microsoft.com/office/drawing/2014/main" val="20001"/>
                    </a:ext>
                  </a:extLst>
                </a:gridCol>
                <a:gridCol w="1428350">
                  <a:extLst>
                    <a:ext uri="{9D8B030D-6E8A-4147-A177-3AD203B41FA5}">
                      <a16:colId xmlns:a16="http://schemas.microsoft.com/office/drawing/2014/main" val="20002"/>
                    </a:ext>
                  </a:extLst>
                </a:gridCol>
              </a:tblGrid>
              <a:tr h="259200">
                <a:tc rowSpan="2">
                  <a:txBody>
                    <a:bodyPr/>
                    <a:lstStyle/>
                    <a:p>
                      <a:pPr marL="0" lvl="0" indent="0" algn="l" rtl="0">
                        <a:spcBef>
                          <a:spcPts val="0"/>
                        </a:spcBef>
                        <a:spcAft>
                          <a:spcPts val="0"/>
                        </a:spcAft>
                        <a:buNone/>
                      </a:pPr>
                      <a:r>
                        <a:rPr lang="en" sz="1200"/>
                        <a:t>Timing</a:t>
                      </a: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gridSpan="2">
                  <a:txBody>
                    <a:bodyPr/>
                    <a:lstStyle/>
                    <a:p>
                      <a:pPr marL="0" lvl="0" indent="0" algn="l" rtl="0">
                        <a:spcBef>
                          <a:spcPts val="0"/>
                        </a:spcBef>
                        <a:spcAft>
                          <a:spcPts val="0"/>
                        </a:spcAft>
                        <a:buNone/>
                      </a:pPr>
                      <a:r>
                        <a:rPr lang="en" sz="1300" b="1"/>
                        <a:t>Retinal Thickness in millimeters</a:t>
                      </a:r>
                      <a:endParaRPr sz="1300" b="1"/>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0"/>
                  </a:ext>
                </a:extLst>
              </a:tr>
              <a:tr h="259200">
                <a:tc vMerge="1">
                  <a:txBody>
                    <a:bodyPr/>
                    <a:lstStyle/>
                    <a:p>
                      <a:endParaRPr lang="en-US"/>
                    </a:p>
                  </a:txBody>
                  <a:tcPr/>
                </a:tc>
                <a:tc>
                  <a:txBody>
                    <a:bodyPr/>
                    <a:lstStyle/>
                    <a:p>
                      <a:pPr marL="0" lvl="0" indent="0" algn="l" rtl="0">
                        <a:spcBef>
                          <a:spcPts val="0"/>
                        </a:spcBef>
                        <a:spcAft>
                          <a:spcPts val="0"/>
                        </a:spcAft>
                        <a:buNone/>
                      </a:pPr>
                      <a:r>
                        <a:rPr lang="en" sz="1200"/>
                        <a:t>Scott (TW)</a:t>
                      </a: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en" sz="1200"/>
                        <a:t>Mark (HR)</a:t>
                      </a: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259200">
                <a:tc>
                  <a:txBody>
                    <a:bodyPr/>
                    <a:lstStyle/>
                    <a:p>
                      <a:pPr marL="0" lvl="0" indent="0" algn="l" rtl="0">
                        <a:spcBef>
                          <a:spcPts val="0"/>
                        </a:spcBef>
                        <a:spcAft>
                          <a:spcPts val="0"/>
                        </a:spcAft>
                        <a:buNone/>
                      </a:pPr>
                      <a:r>
                        <a:rPr lang="en" sz="1200"/>
                        <a:t>Pre-Flight</a:t>
                      </a: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259200">
                <a:tc>
                  <a:txBody>
                    <a:bodyPr/>
                    <a:lstStyle/>
                    <a:p>
                      <a:pPr marL="0" lvl="0" indent="0" algn="l" rtl="0">
                        <a:spcBef>
                          <a:spcPts val="0"/>
                        </a:spcBef>
                        <a:spcAft>
                          <a:spcPts val="0"/>
                        </a:spcAft>
                        <a:buNone/>
                      </a:pPr>
                      <a:r>
                        <a:rPr lang="en" sz="1200"/>
                        <a:t>Flight Day</a:t>
                      </a: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259200">
                <a:tc>
                  <a:txBody>
                    <a:bodyPr/>
                    <a:lstStyle/>
                    <a:p>
                      <a:pPr marL="0" lvl="0" indent="0" algn="l" rtl="0">
                        <a:spcBef>
                          <a:spcPts val="0"/>
                        </a:spcBef>
                        <a:spcAft>
                          <a:spcPts val="0"/>
                        </a:spcAft>
                        <a:buNone/>
                      </a:pPr>
                      <a:r>
                        <a:rPr lang="en" sz="1200"/>
                        <a:t>Post-Flight</a:t>
                      </a: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endParaRPr sz="1200"/>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pic>
        <p:nvPicPr>
          <p:cNvPr id="95" name="Google Shape;95;p14">
            <a:hlinkClick r:id="rId3"/>
          </p:cNvPr>
          <p:cNvPicPr preferRelativeResize="0"/>
          <p:nvPr/>
        </p:nvPicPr>
        <p:blipFill rotWithShape="1">
          <a:blip r:embed="rId4">
            <a:alphaModFix/>
          </a:blip>
          <a:srcRect t="9132"/>
          <a:stretch/>
        </p:blipFill>
        <p:spPr>
          <a:xfrm>
            <a:off x="4674400" y="1148575"/>
            <a:ext cx="4285051" cy="2296144"/>
          </a:xfrm>
          <a:prstGeom prst="rect">
            <a:avLst/>
          </a:prstGeom>
          <a:noFill/>
          <a:ln>
            <a:noFill/>
          </a:ln>
        </p:spPr>
      </p:pic>
      <p:sp>
        <p:nvSpPr>
          <p:cNvPr id="96" name="Google Shape;96;p14"/>
          <p:cNvSpPr txBox="1"/>
          <p:nvPr/>
        </p:nvSpPr>
        <p:spPr>
          <a:xfrm>
            <a:off x="4648675" y="5744850"/>
            <a:ext cx="4336500" cy="230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dirty="0"/>
              <a:t>How do you think Scott’s vision was affected by his time at the ISS?</a:t>
            </a:r>
            <a:endParaRPr sz="1200" dirty="0"/>
          </a:p>
          <a:p>
            <a:pPr marL="0" lvl="0" indent="0" algn="l" rtl="0">
              <a:spcBef>
                <a:spcPts val="0"/>
              </a:spcBef>
              <a:spcAft>
                <a:spcPts val="0"/>
              </a:spcAft>
              <a:buNone/>
            </a:pPr>
            <a:r>
              <a:rPr lang="en" sz="1600"/>
              <a:t>________________________________________________________________________</a:t>
            </a:r>
            <a:endParaRPr sz="1600"/>
          </a:p>
          <a:p>
            <a:pPr marL="0" lvl="0" indent="0" algn="l" rtl="0">
              <a:spcBef>
                <a:spcPts val="0"/>
              </a:spcBef>
              <a:spcAft>
                <a:spcPts val="0"/>
              </a:spcAft>
              <a:buNone/>
            </a:pPr>
            <a:r>
              <a:rPr lang="en" sz="1600" dirty="0"/>
              <a:t>_____________________________________</a:t>
            </a:r>
            <a:endParaRPr sz="1600" dirty="0"/>
          </a:p>
        </p:txBody>
      </p:sp>
      <p:sp>
        <p:nvSpPr>
          <p:cNvPr id="97" name="Google Shape;97;p14"/>
          <p:cNvSpPr txBox="1"/>
          <p:nvPr/>
        </p:nvSpPr>
        <p:spPr>
          <a:xfrm>
            <a:off x="48625" y="484775"/>
            <a:ext cx="4409700" cy="2308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150" dirty="0">
                <a:solidFill>
                  <a:srgbClr val="000000"/>
                </a:solidFill>
                <a:highlight>
                  <a:srgbClr val="FFFFFF"/>
                </a:highlight>
              </a:rPr>
              <a:t>NASA’s Human Research Program (</a:t>
            </a:r>
            <a:r>
              <a:rPr lang="en" sz="1150" b="1" dirty="0">
                <a:solidFill>
                  <a:srgbClr val="317AB9"/>
                </a:solidFill>
                <a:uFill>
                  <a:noFill/>
                </a:uFill>
                <a:hlinkClick r:id="rId5">
                  <a:extLst>
                    <a:ext uri="{A12FA001-AC4F-418D-AE19-62706E023703}">
                      <ahyp:hlinkClr xmlns:ahyp="http://schemas.microsoft.com/office/drawing/2018/hyperlinkcolor" val="tx"/>
                    </a:ext>
                  </a:extLst>
                </a:hlinkClick>
              </a:rPr>
              <a:t>HRP</a:t>
            </a:r>
            <a:r>
              <a:rPr lang="en" sz="1150" dirty="0">
                <a:solidFill>
                  <a:srgbClr val="000000"/>
                </a:solidFill>
                <a:highlight>
                  <a:srgbClr val="FFFFFF"/>
                </a:highlight>
              </a:rPr>
              <a:t>) launched another experiment, </a:t>
            </a:r>
            <a:r>
              <a:rPr lang="en" sz="1150" b="1" dirty="0">
                <a:solidFill>
                  <a:srgbClr val="317AB9"/>
                </a:solidFill>
                <a:uFill>
                  <a:noFill/>
                </a:uFill>
                <a:hlinkClick r:id="rId6">
                  <a:extLst>
                    <a:ext uri="{A12FA001-AC4F-418D-AE19-62706E023703}">
                      <ahyp:hlinkClr xmlns:ahyp="http://schemas.microsoft.com/office/drawing/2018/hyperlinkcolor" val="tx"/>
                    </a:ext>
                  </a:extLst>
                </a:hlinkClick>
              </a:rPr>
              <a:t>Ocular Health</a:t>
            </a:r>
            <a:r>
              <a:rPr lang="en" sz="1150" dirty="0">
                <a:solidFill>
                  <a:srgbClr val="000000"/>
                </a:solidFill>
                <a:highlight>
                  <a:srgbClr val="FFFFFF"/>
                </a:highlight>
              </a:rPr>
              <a:t>, which gathered data from station crew members during and after flight from March 2013 to September 2016. Another investigation, </a:t>
            </a:r>
            <a:r>
              <a:rPr lang="en" sz="1150" b="1" dirty="0">
                <a:solidFill>
                  <a:srgbClr val="317AB9"/>
                </a:solidFill>
                <a:uFill>
                  <a:noFill/>
                </a:uFill>
                <a:hlinkClick r:id="rId7">
                  <a:extLst>
                    <a:ext uri="{A12FA001-AC4F-418D-AE19-62706E023703}">
                      <ahyp:hlinkClr xmlns:ahyp="http://schemas.microsoft.com/office/drawing/2018/hyperlinkcolor" val="tx"/>
                    </a:ext>
                  </a:extLst>
                </a:hlinkClick>
              </a:rPr>
              <a:t>Fluid Shifts</a:t>
            </a:r>
            <a:r>
              <a:rPr lang="en" sz="1150" dirty="0">
                <a:solidFill>
                  <a:srgbClr val="000000"/>
                </a:solidFill>
                <a:highlight>
                  <a:srgbClr val="FFFFFF"/>
                </a:highlight>
              </a:rPr>
              <a:t>, began in 2015 and continued through fall 2020. It measures fluid movement into and out of the head to determine how these shifts may lead to changes in the eye. The study was the first to reveal changes in how blood drains from the brain during weightlessness. In addition, the </a:t>
            </a:r>
            <a:r>
              <a:rPr lang="en" sz="1150" b="1" dirty="0">
                <a:solidFill>
                  <a:srgbClr val="317AB9"/>
                </a:solidFill>
                <a:uFill>
                  <a:noFill/>
                </a:uFill>
                <a:hlinkClick r:id="rId8">
                  <a:extLst>
                    <a:ext uri="{A12FA001-AC4F-418D-AE19-62706E023703}">
                      <ahyp:hlinkClr xmlns:ahyp="http://schemas.microsoft.com/office/drawing/2018/hyperlinkcolor" val="tx"/>
                    </a:ext>
                  </a:extLst>
                </a:hlinkClick>
              </a:rPr>
              <a:t>study evaluated</a:t>
            </a:r>
            <a:r>
              <a:rPr lang="en" sz="1150" dirty="0">
                <a:solidFill>
                  <a:srgbClr val="000000"/>
                </a:solidFill>
                <a:highlight>
                  <a:srgbClr val="FFFFFF"/>
                </a:highlight>
              </a:rPr>
              <a:t> the use of a device that creates a pressure difference on the lower body to prevent or reverse fluid shifts. NASA’s </a:t>
            </a:r>
            <a:r>
              <a:rPr lang="en" sz="1150" b="1" dirty="0">
                <a:solidFill>
                  <a:srgbClr val="317AB9"/>
                </a:solidFill>
                <a:uFill>
                  <a:noFill/>
                </a:uFill>
                <a:hlinkClick r:id="rId9">
                  <a:extLst>
                    <a:ext uri="{A12FA001-AC4F-418D-AE19-62706E023703}">
                      <ahyp:hlinkClr xmlns:ahyp="http://schemas.microsoft.com/office/drawing/2018/hyperlinkcolor" val="tx"/>
                    </a:ext>
                  </a:extLst>
                </a:hlinkClick>
              </a:rPr>
              <a:t>one-year mission</a:t>
            </a:r>
            <a:r>
              <a:rPr lang="en" sz="1150" dirty="0">
                <a:solidFill>
                  <a:srgbClr val="000000"/>
                </a:solidFill>
                <a:highlight>
                  <a:srgbClr val="FFFFFF"/>
                </a:highlight>
              </a:rPr>
              <a:t> also included vision among the physical changes it examined.</a:t>
            </a:r>
            <a:endParaRPr sz="1500" dirty="0"/>
          </a:p>
        </p:txBody>
      </p:sp>
      <p:sp>
        <p:nvSpPr>
          <p:cNvPr id="98" name="Google Shape;98;p14"/>
          <p:cNvSpPr txBox="1"/>
          <p:nvPr/>
        </p:nvSpPr>
        <p:spPr>
          <a:xfrm>
            <a:off x="85225" y="2740775"/>
            <a:ext cx="4336500" cy="533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What other changes (besides vision) might the astronauts have as a results of this fluid shift that occurs in space?</a:t>
            </a:r>
            <a:endParaRPr sz="1200"/>
          </a:p>
          <a:p>
            <a:pPr marL="0" lvl="0" indent="0" algn="l" rtl="0">
              <a:spcBef>
                <a:spcPts val="0"/>
              </a:spcBef>
              <a:spcAft>
                <a:spcPts val="0"/>
              </a:spcAft>
              <a:buNone/>
            </a:pPr>
            <a:r>
              <a:rPr lang="en" sz="1500"/>
              <a:t>_______________________________________</a:t>
            </a:r>
            <a:endParaRPr sz="1500"/>
          </a:p>
          <a:p>
            <a:pPr marL="0" lvl="0" indent="0" algn="l" rtl="0">
              <a:spcBef>
                <a:spcPts val="0"/>
              </a:spcBef>
              <a:spcAft>
                <a:spcPts val="0"/>
              </a:spcAft>
              <a:buNone/>
            </a:pPr>
            <a:r>
              <a:rPr lang="en" sz="1500"/>
              <a:t>_______________________________________</a:t>
            </a:r>
            <a:endParaRPr sz="1500"/>
          </a:p>
        </p:txBody>
      </p:sp>
      <p:pic>
        <p:nvPicPr>
          <p:cNvPr id="99" name="Google Shape;99;p14" descr="Visit http://science.nasa.gov/ for more.&#10;&#10;Many astronauts report a blurring of their eyesight in microgravity. Researchers are trying to get to the bottom of this phenomenon before astronauts travel to Mars and beyond.&#10;&#10;http://www.nasa.gov/station&#10;http://www.nasa.gov/mission_pages/station/research/experiments/204.html" title="ScienceCasts: Space Vision">
            <a:hlinkClick r:id="rId10"/>
          </p:cNvPr>
          <p:cNvPicPr preferRelativeResize="0"/>
          <p:nvPr/>
        </p:nvPicPr>
        <p:blipFill>
          <a:blip r:embed="rId11">
            <a:alphaModFix/>
          </a:blip>
          <a:stretch>
            <a:fillRect/>
          </a:stretch>
        </p:blipFill>
        <p:spPr>
          <a:xfrm>
            <a:off x="194874" y="4291625"/>
            <a:ext cx="2787334" cy="1567875"/>
          </a:xfrm>
          <a:prstGeom prst="rect">
            <a:avLst/>
          </a:prstGeom>
          <a:noFill/>
          <a:ln>
            <a:noFill/>
          </a:ln>
        </p:spPr>
      </p:pic>
      <p:pic>
        <p:nvPicPr>
          <p:cNvPr id="100" name="Google Shape;100;p14">
            <a:hlinkClick r:id="rId12"/>
          </p:cNvPr>
          <p:cNvPicPr preferRelativeResize="0"/>
          <p:nvPr/>
        </p:nvPicPr>
        <p:blipFill>
          <a:blip r:embed="rId13">
            <a:alphaModFix/>
          </a:blip>
          <a:stretch>
            <a:fillRect/>
          </a:stretch>
        </p:blipFill>
        <p:spPr>
          <a:xfrm>
            <a:off x="2982200" y="4389001"/>
            <a:ext cx="1476125" cy="1471130"/>
          </a:xfrm>
          <a:prstGeom prst="rect">
            <a:avLst/>
          </a:prstGeom>
          <a:noFill/>
          <a:ln>
            <a:noFill/>
          </a:ln>
        </p:spPr>
      </p:pic>
      <p:sp>
        <p:nvSpPr>
          <p:cNvPr id="101" name="Google Shape;101;p14">
            <a:hlinkClick r:id="rId12"/>
          </p:cNvPr>
          <p:cNvSpPr txBox="1"/>
          <p:nvPr/>
        </p:nvSpPr>
        <p:spPr>
          <a:xfrm>
            <a:off x="3058100" y="3764650"/>
            <a:ext cx="1431600" cy="692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100" u="sng">
                <a:solidFill>
                  <a:schemeClr val="hlink"/>
                </a:solidFill>
                <a:hlinkClick r:id="rId12"/>
              </a:rPr>
              <a:t>https://www.youtube.com/watch?v=xtq3b_HYg9w&amp;t=2s</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569</Words>
  <Application>Microsoft Office PowerPoint</Application>
  <PresentationFormat>On-screen Show (4:3)</PresentationFormat>
  <Paragraphs>46</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Comic Sans MS</vt:lpstr>
      <vt:lpstr>Simple Light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Frances Dellutri</cp:lastModifiedBy>
  <cp:revision>6</cp:revision>
  <dcterms:modified xsi:type="dcterms:W3CDTF">2023-10-06T02:59:30Z</dcterms:modified>
</cp:coreProperties>
</file>