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64" r:id="rId3"/>
    <p:sldMasterId id="2147483666" r:id="rId4"/>
    <p:sldMasterId id="2147483668" r:id="rId5"/>
  </p:sldMasterIdLst>
  <p:notesMasterIdLst>
    <p:notesMasterId r:id="rId11"/>
  </p:notesMasterIdLst>
  <p:sldIdLst>
    <p:sldId id="257" r:id="rId6"/>
    <p:sldId id="258" r:id="rId7"/>
    <p:sldId id="259" r:id="rId8"/>
    <p:sldId id="260" r:id="rId9"/>
    <p:sldId id="261"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995" autoAdjust="0"/>
    <p:restoredTop sz="94660"/>
  </p:normalViewPr>
  <p:slideViewPr>
    <p:cSldViewPr snapToGrid="0">
      <p:cViewPr varScale="1">
        <p:scale>
          <a:sx n="68" d="100"/>
          <a:sy n="68" d="100"/>
        </p:scale>
        <p:origin x="616" y="5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tableStyles" Target="tableStyles.xml"/><Relationship Id="rId10" Type="http://schemas.openxmlformats.org/officeDocument/2006/relationships/slide" Target="slides/slide5.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9501AC-2EC2-4B90-BD6D-89D460C0322C}" type="datetimeFigureOut">
              <a:rPr lang="en-US" smtClean="0"/>
              <a:t>3/10/2017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7D4DB6-7085-4930-BC15-60E701E43517}" type="slidenum">
              <a:rPr lang="en-US" smtClean="0"/>
              <a:t>‹#›</a:t>
            </a:fld>
            <a:endParaRPr lang="en-US"/>
          </a:p>
        </p:txBody>
      </p:sp>
    </p:spTree>
    <p:extLst>
      <p:ext uri="{BB962C8B-B14F-4D97-AF65-F5344CB8AC3E}">
        <p14:creationId xmlns:p14="http://schemas.microsoft.com/office/powerpoint/2010/main" val="1282046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a:t>By 1934, </a:t>
            </a:r>
            <a:r>
              <a:rPr lang="en-US" dirty="0" err="1"/>
              <a:t>Jansky</a:t>
            </a:r>
            <a:r>
              <a:rPr lang="en-US" baseline="0" dirty="0"/>
              <a:t> wrote to his father and said: “Have I told you that I now have what I think is definite proof that the waves come from the Milky Way? However, I’m not working on the interstellar waves anymore.”</a:t>
            </a:r>
          </a:p>
          <a:p>
            <a:endParaRPr lang="en-US" baseline="0" dirty="0"/>
          </a:p>
          <a:p>
            <a:r>
              <a:rPr lang="en-US" baseline="0" dirty="0"/>
              <a:t>His boss had set him to work on matters of more immediate concern, matters which:</a:t>
            </a:r>
          </a:p>
          <a:p>
            <a:r>
              <a:rPr lang="en-US" baseline="0" dirty="0"/>
              <a:t> . . Not near as interesting as interstellar waves, nor will it bring as much publicity. I’m going to do a little theoretical research of my own at home on the interstellar waves, however.”</a:t>
            </a:r>
          </a:p>
          <a:p>
            <a:r>
              <a:rPr lang="en-US" baseline="0" dirty="0"/>
              <a:t>He did not build his own antenna, but still wondered and wrote a few reports.</a:t>
            </a:r>
          </a:p>
          <a:p>
            <a:r>
              <a:rPr lang="en-US" baseline="0" dirty="0"/>
              <a:t>Some things were in his favor:</a:t>
            </a:r>
          </a:p>
          <a:p>
            <a:r>
              <a:rPr lang="en-US" baseline="0" dirty="0" err="1"/>
              <a:t>Jansky’s</a:t>
            </a:r>
            <a:r>
              <a:rPr lang="en-US" baseline="0" dirty="0"/>
              <a:t> antenna was blind to the sun’s radiation during the day at his chosen frequencies. The mid 1930’s were a time of sunspot </a:t>
            </a:r>
            <a:r>
              <a:rPr lang="en-US" baseline="0" dirty="0" err="1"/>
              <a:t>minimu</a:t>
            </a:r>
            <a:r>
              <a:rPr lang="en-US" baseline="0" dirty="0"/>
              <a:t>, which meant 20 MHz waves could get through at night. Had </a:t>
            </a:r>
            <a:r>
              <a:rPr lang="en-US" baseline="0" dirty="0" err="1"/>
              <a:t>Jansky</a:t>
            </a:r>
            <a:r>
              <a:rPr lang="en-US" baseline="0" dirty="0"/>
              <a:t> been observing at </a:t>
            </a:r>
            <a:r>
              <a:rPr lang="en-US" baseline="0" dirty="0" err="1"/>
              <a:t>suspot</a:t>
            </a:r>
            <a:r>
              <a:rPr lang="en-US" baseline="0" dirty="0"/>
              <a:t> maximum, the ionosphere, whose reflecting properties vary with time of day and season as well as sunspot cycle, would have blocked out all 20 MHz radio waves from space, and he would not have discovered the signals from the </a:t>
            </a:r>
            <a:r>
              <a:rPr lang="en-US" baseline="0" dirty="0" err="1"/>
              <a:t>Miilky</a:t>
            </a:r>
            <a:r>
              <a:rPr lang="en-US" baseline="0" dirty="0"/>
              <a:t> Way. As observed from the surface of the earth, the Milky Way’ happens to reach its max brightness in the radio band close to </a:t>
            </a:r>
            <a:r>
              <a:rPr lang="en-US" baseline="0" dirty="0" err="1"/>
              <a:t>Jansky’s</a:t>
            </a:r>
            <a:r>
              <a:rPr lang="en-US" baseline="0" dirty="0"/>
              <a:t> chosen frequency.</a:t>
            </a:r>
          </a:p>
          <a:p>
            <a:r>
              <a:rPr lang="en-US" baseline="0" dirty="0"/>
              <a:t>He failed to pursue his discoveries any further because there were other projects to be done, “star noise could come later” he was told by his employers. It was to be years before significant follow-up work began. A few astronomers in the US and Europe had become aware of </a:t>
            </a:r>
            <a:r>
              <a:rPr lang="en-US" baseline="0" dirty="0" err="1"/>
              <a:t>Jansky’s</a:t>
            </a:r>
            <a:r>
              <a:rPr lang="en-US" baseline="0" dirty="0"/>
              <a:t> work, but any plans to look more closely at his discoveries had to be shelved when World War II broke out. In any event, most astronomers knew absolutely nothing about radio receivers and antennas, so how could they get </a:t>
            </a:r>
            <a:r>
              <a:rPr lang="en-US" baseline="0" dirty="0" err="1"/>
              <a:t>involed</a:t>
            </a:r>
            <a:r>
              <a:rPr lang="en-US" baseline="0" dirty="0"/>
              <a:t>? Optical astronomers were just not equipped with the skills necessary to tinker with radio sets. After the war, it was mostly radio physicists who launched the new science, and they had to learn astronomy in the process.</a:t>
            </a:r>
          </a:p>
          <a:p>
            <a:endParaRPr lang="en-US" baseline="0" dirty="0"/>
          </a:p>
          <a:p>
            <a:r>
              <a:rPr lang="en-US" baseline="0" dirty="0" err="1"/>
              <a:t>Jansky</a:t>
            </a:r>
            <a:r>
              <a:rPr lang="en-US" baseline="0" dirty="0"/>
              <a:t> wrote to the famous </a:t>
            </a:r>
            <a:r>
              <a:rPr lang="en-US" baseline="0" dirty="0" err="1"/>
              <a:t>physicsist</a:t>
            </a:r>
            <a:r>
              <a:rPr lang="en-US" baseline="0" dirty="0"/>
              <a:t>, Sir Edward Appleton:</a:t>
            </a:r>
          </a:p>
          <a:p>
            <a:r>
              <a:rPr lang="en-US" baseline="0" dirty="0"/>
              <a:t>“If there is any credit due to me, it is probably for a </a:t>
            </a:r>
            <a:r>
              <a:rPr lang="en-US" baseline="0" dirty="0" err="1"/>
              <a:t>stubbonr</a:t>
            </a:r>
            <a:r>
              <a:rPr lang="en-US" baseline="0" dirty="0"/>
              <a:t> curiosity that demanded an explanation for the unknown interference and led me to the long series of recording necessary for the determination of the actual direction of arrival.”</a:t>
            </a:r>
          </a:p>
          <a:p>
            <a:endParaRPr lang="en-US" baseline="0" dirty="0"/>
          </a:p>
          <a:p>
            <a:r>
              <a:rPr lang="en-US" baseline="0" dirty="0"/>
              <a:t>Such stubborn curiosity is the hallmark of good scientists. Discoveries are often </a:t>
            </a:r>
            <a:r>
              <a:rPr lang="en-US" baseline="0" dirty="0" err="1"/>
              <a:t>fortunitious</a:t>
            </a:r>
            <a:r>
              <a:rPr lang="en-US" baseline="0" dirty="0"/>
              <a:t>, but such discoveries requires more than good luck. They require a prepared mind and educated effort to follow up on what might at first have seemed to be a preposterous new observation, and back in 1933, what would have been more preposterous than to learn radio waves were reaching the earth from all sorts of strange astronomical objects, and even from the beginnings of time and space?</a:t>
            </a: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C55442C-3FA4-C642-AB6B-A194C7BA20AA}"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507185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4489347-98A5-7A45-A7D2-0D91DE73929E}" type="slidenum">
              <a:rPr kumimoji="0" lang="en-US" sz="1800" b="0" i="0" u="none" strike="noStrike" kern="0" cap="none" spc="0" normalizeH="0" baseline="0" noProof="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a:t>
            </a:fld>
            <a:endParaRPr kumimoji="0" lang="en-US" sz="1800" b="0" i="0" u="none" strike="noStrike" kern="0" cap="none" spc="0" normalizeH="0" baseline="0" noProof="0">
              <a:ln>
                <a:noFill/>
              </a:ln>
              <a:solidFill>
                <a:sysClr val="windowText" lastClr="000000"/>
              </a:solidFill>
              <a:effectLst/>
              <a:uLnTx/>
              <a:uFillTx/>
            </a:endParaRPr>
          </a:p>
        </p:txBody>
      </p:sp>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p:txBody>
          <a:bodyPr/>
          <a:lstStyle/>
          <a:p>
            <a:r>
              <a:rPr lang="en-US" dirty="0"/>
              <a:t>So what do we have here?  No stars! Faint circles are Supernova remnants, The elongated blob near the mountains is a nebula.  The rest? The small bright objects?  They are all radio galaxies and quasars – objects that can be 1,5 or even 10 billion light years away! ( or ago!)</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Radio waves from space carry information about some of the most intriguing natural phenomena yet discovered by human beings. This is the bailiwick of radio astronomy. However, the cosmic radio whispers reaching the earth compete with the electrical din produced by TV, radio, FM, radar,</a:t>
            </a:r>
            <a:r>
              <a:rPr lang="en-US" baseline="0" dirty="0"/>
              <a:t> satellite and cell phone signals. Thus, the faint radio sign from space that memorialize the death of stars, or tell of awesome explosions triggered by black holes in galaxies well beyond sight, are nearly lost against the background of human-made static. Yet such radio waves contain the secrets of interstellar gas clouds and carry messages from the remnants of the Big Bang that propelled our universe into existence.</a:t>
            </a:r>
            <a:endParaRPr lang="en-US" dirty="0"/>
          </a:p>
          <a:p>
            <a:endParaRPr lang="en-US" dirty="0"/>
          </a:p>
        </p:txBody>
      </p:sp>
    </p:spTree>
    <p:extLst>
      <p:ext uri="{BB962C8B-B14F-4D97-AF65-F5344CB8AC3E}">
        <p14:creationId xmlns:p14="http://schemas.microsoft.com/office/powerpoint/2010/main" val="16212736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C5BCAB7-3258-2645-A9CE-F13AE6A17D20}" type="datetimeFigureOut">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3/10/2017</a:t>
            </a:fld>
            <a:endParaRPr kumimoji="0" lang="en-US" sz="1800" b="0" i="0" u="none" strike="noStrike" kern="0" cap="none" spc="0" normalizeH="0" baseline="0" noProof="0">
              <a:ln>
                <a:noFill/>
              </a:ln>
              <a:solidFill>
                <a:sysClr val="windowText" lastClr="000000"/>
              </a:solidFill>
              <a:effectLst/>
              <a:uLnTx/>
              <a:uFillTx/>
            </a:endParaRPr>
          </a:p>
        </p:txBody>
      </p:sp>
      <p:sp>
        <p:nvSpPr>
          <p:cNvPr id="4" name="Footer Placeholder 3"/>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 name="Slide Number Placeholder 4"/>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486E926-FF7A-9245-BC9F-B78B4DB87D88}"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426281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C5BCAB7-3258-2645-A9CE-F13AE6A17D20}" type="datetimeFigureOut">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3/10/2017</a:t>
            </a:fld>
            <a:endParaRPr kumimoji="0" lang="en-US" sz="1800" b="0" i="0" u="none" strike="noStrike" kern="0" cap="none" spc="0" normalizeH="0" baseline="0" noProof="0">
              <a:ln>
                <a:noFill/>
              </a:ln>
              <a:solidFill>
                <a:sysClr val="windowText" lastClr="000000"/>
              </a:solidFill>
              <a:effectLst/>
              <a:uLnTx/>
              <a:uFillTx/>
            </a:endParaRPr>
          </a:p>
        </p:txBody>
      </p:sp>
      <p:sp>
        <p:nvSpPr>
          <p:cNvPr id="3" name="Footer Placeholder 2"/>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486E926-FF7A-9245-BC9F-B78B4DB87D88}"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710136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4400" cap="none">
                <a:latin typeface="Comic Sans MS" panose="030F0702030302020204" pitchFamily="66"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sz="2800">
                <a:latin typeface="Comic Sans MS" panose="030F0702030302020204" pitchFamily="66" charset="0"/>
              </a:defRPr>
            </a:lvl1pPr>
            <a:lvl2pPr>
              <a:defRPr sz="2400">
                <a:latin typeface="Comic Sans MS" panose="030F0702030302020204" pitchFamily="66" charset="0"/>
              </a:defRPr>
            </a:lvl2pPr>
            <a:lvl3pPr>
              <a:defRPr sz="2000">
                <a:latin typeface="Comic Sans MS" panose="030F0702030302020204" pitchFamily="66" charset="0"/>
              </a:defRPr>
            </a:lvl3pPr>
            <a:lvl4pPr>
              <a:defRPr>
                <a:latin typeface="Comic Sans MS" panose="030F0702030302020204" pitchFamily="66" charset="0"/>
              </a:defRPr>
            </a:lvl4pPr>
            <a:lvl5pPr>
              <a:defRPr>
                <a:latin typeface="Comic Sans MS" panose="030F0702030302020204" pitchFamily="66"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28311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C5BCAB7-3258-2645-A9CE-F13AE6A17D20}" type="datetimeFigureOut">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3/10/2017</a:t>
            </a:fld>
            <a:endParaRPr kumimoji="0" lang="en-US" sz="1800" b="0" i="0" u="none" strike="noStrike" kern="0" cap="none" spc="0" normalizeH="0" baseline="0" noProof="0">
              <a:ln>
                <a:noFill/>
              </a:ln>
              <a:solidFill>
                <a:sysClr val="windowText" lastClr="000000"/>
              </a:solidFill>
              <a:effectLst/>
              <a:uLnTx/>
              <a:uFillTx/>
            </a:endParaRPr>
          </a:p>
        </p:txBody>
      </p:sp>
      <p:sp>
        <p:nvSpPr>
          <p:cNvPr id="4" name="Footer Placeholder 3"/>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 name="Slide Number Placeholder 4"/>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486E926-FF7A-9245-BC9F-B78B4DB87D88}"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644891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defTabSz="914400" eaLnBrk="1" fontAlgn="auto" latinLnBrk="0" hangingPunct="1">
              <a:lnSpc>
                <a:spcPct val="100000"/>
              </a:lnSpc>
              <a:spcBef>
                <a:spcPts val="0"/>
              </a:spcBef>
              <a:spcAft>
                <a:spcPts val="0"/>
              </a:spcAft>
              <a:buClrTx/>
              <a:buSzTx/>
              <a:buFontTx/>
              <a:buNone/>
              <a:tabLst/>
              <a:defRPr/>
            </a:pPr>
            <a:fld id="{77276C16-BA3E-DB4D-B62D-9FF4001B243B}" type="datetimeFigureOut">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3/10/2017</a:t>
            </a:fld>
            <a:endParaRPr kumimoji="0" lang="en-US" sz="1800" b="0" i="0" u="none" strike="noStrike" kern="0" cap="none" spc="0" normalizeH="0" baseline="0" noProof="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lvl1pPr>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 name="Slide Number Placeholder 5"/>
          <p:cNvSpPr>
            <a:spLocks noGrp="1"/>
          </p:cNvSpPr>
          <p:nvPr>
            <p:ph type="sldNum" sz="quarter" idx="12"/>
          </p:nvPr>
        </p:nvSpPr>
        <p:spPr/>
        <p:txBody>
          <a:bodyPr/>
          <a:lstStyle>
            <a:lvl1pPr>
              <a:defRPr smtClean="0"/>
            </a:lvl1pPr>
          </a:lstStyle>
          <a:p>
            <a:pPr marL="0" marR="0" lvl="0" indent="0" defTabSz="914400" eaLnBrk="1" fontAlgn="auto" latinLnBrk="0" hangingPunct="1">
              <a:lnSpc>
                <a:spcPct val="100000"/>
              </a:lnSpc>
              <a:spcBef>
                <a:spcPts val="0"/>
              </a:spcBef>
              <a:spcAft>
                <a:spcPts val="0"/>
              </a:spcAft>
              <a:buClrTx/>
              <a:buSzTx/>
              <a:buFontTx/>
              <a:buNone/>
              <a:tabLst/>
              <a:defRPr/>
            </a:pPr>
            <a:fld id="{C7017B5C-A27F-6D46-823C-1431D6DE35FE}"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01524433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5BCAB7-3258-2645-A9CE-F13AE6A17D20}" type="datetimeFigureOut">
              <a:rPr lang="en-US" smtClean="0"/>
              <a:pPr/>
              <a:t>3/10/2017</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86E926-FF7A-9245-BC9F-B78B4DB87D88}" type="slidenum">
              <a:rPr lang="en-US" smtClean="0"/>
              <a:pPr/>
              <a:t>‹#›</a:t>
            </a:fld>
            <a:endParaRPr lang="en-US"/>
          </a:p>
        </p:txBody>
      </p:sp>
    </p:spTree>
    <p:extLst>
      <p:ext uri="{BB962C8B-B14F-4D97-AF65-F5344CB8AC3E}">
        <p14:creationId xmlns:p14="http://schemas.microsoft.com/office/powerpoint/2010/main" val="2289693239"/>
      </p:ext>
    </p:extLst>
  </p:cSld>
  <p:clrMap bg1="dk1" tx1="lt1" bg2="dk2" tx2="lt2" accent1="accent1" accent2="accent2" accent3="accent3" accent4="accent4" accent5="accent5" accent6="accent6" hlink="hlink" folHlink="folHlink"/>
  <p:sldLayoutIdLst>
    <p:sldLayoutId id="214748366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5BCAB7-3258-2645-A9CE-F13AE6A17D20}" type="datetimeFigureOut">
              <a:rPr lang="en-US" smtClean="0"/>
              <a:pPr/>
              <a:t>3/10/2017</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86E926-FF7A-9245-BC9F-B78B4DB87D88}" type="slidenum">
              <a:rPr lang="en-US" smtClean="0"/>
              <a:pPr/>
              <a:t>‹#›</a:t>
            </a:fld>
            <a:endParaRPr lang="en-US"/>
          </a:p>
        </p:txBody>
      </p:sp>
    </p:spTree>
    <p:extLst>
      <p:ext uri="{BB962C8B-B14F-4D97-AF65-F5344CB8AC3E}">
        <p14:creationId xmlns:p14="http://schemas.microsoft.com/office/powerpoint/2010/main" val="79202548"/>
      </p:ext>
    </p:extLst>
  </p:cSld>
  <p:clrMap bg1="dk1" tx1="lt1" bg2="dk2" tx2="lt2" accent1="accent1" accent2="accent2" accent3="accent3" accent4="accent4" accent5="accent5" accent6="accent6" hlink="hlink" folHlink="folHlink"/>
  <p:sldLayoutIdLst>
    <p:sldLayoutId id="2147483663"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3/10/2017</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853071248"/>
      </p:ext>
    </p:extLst>
  </p:cSld>
  <p:clrMap bg1="dk1" tx1="lt1" bg2="dk2" tx2="lt2" accent1="accent1" accent2="accent2" accent3="accent3" accent4="accent4" accent5="accent5" accent6="accent6" hlink="hlink" folHlink="folHlink"/>
  <p:sldLayoutIdLst>
    <p:sldLayoutId id="2147483665" r:id="rId1"/>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5BCAB7-3258-2645-A9CE-F13AE6A17D20}" type="datetimeFigureOut">
              <a:rPr lang="en-US" smtClean="0"/>
              <a:pPr/>
              <a:t>3/10/2017</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86E926-FF7A-9245-BC9F-B78B4DB87D88}" type="slidenum">
              <a:rPr lang="en-US" smtClean="0"/>
              <a:pPr/>
              <a:t>‹#›</a:t>
            </a:fld>
            <a:endParaRPr lang="en-US"/>
          </a:p>
        </p:txBody>
      </p:sp>
    </p:spTree>
    <p:extLst>
      <p:ext uri="{BB962C8B-B14F-4D97-AF65-F5344CB8AC3E}">
        <p14:creationId xmlns:p14="http://schemas.microsoft.com/office/powerpoint/2010/main" val="3066510660"/>
      </p:ext>
    </p:extLst>
  </p:cSld>
  <p:clrMap bg1="dk1" tx1="lt1" bg2="dk2" tx2="lt2" accent1="accent1" accent2="accent2" accent3="accent3" accent4="accent4" accent5="accent5" accent6="accent6" hlink="hlink" folHlink="folHlink"/>
  <p:sldLayoutIdLst>
    <p:sldLayoutId id="2147483667"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Rot="1" noChangeArrowheads="1"/>
          </p:cNvSpPr>
          <p:nvPr>
            <p:ph type="title"/>
          </p:nvPr>
        </p:nvSpPr>
        <p:spPr bwMode="auto">
          <a:xfrm>
            <a:off x="402167" y="228601"/>
            <a:ext cx="11347451" cy="1325563"/>
          </a:xfrm>
          <a:prstGeom prst="rect">
            <a:avLst/>
          </a:prstGeom>
          <a:noFill/>
          <a:ln w="9525">
            <a:noFill/>
            <a:miter lim="800000"/>
            <a:headEnd/>
            <a:tailEnd/>
          </a:ln>
          <a:effectLst>
            <a:outerShdw blurRad="50800" dist="25399" dir="2700000" algn="ctr" rotWithShape="0">
              <a:srgbClr val="000000">
                <a:alpha val="75000"/>
              </a:srgb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7043" name="Rectangle 3"/>
          <p:cNvSpPr>
            <a:spLocks noGrp="1" noRot="1" noChangeArrowheads="1"/>
          </p:cNvSpPr>
          <p:nvPr>
            <p:ph type="body" idx="1"/>
          </p:nvPr>
        </p:nvSpPr>
        <p:spPr bwMode="auto">
          <a:xfrm>
            <a:off x="402167" y="1676401"/>
            <a:ext cx="11387667" cy="4422775"/>
          </a:xfrm>
          <a:prstGeom prst="rect">
            <a:avLst/>
          </a:prstGeom>
          <a:noFill/>
          <a:ln w="9525">
            <a:noFill/>
            <a:miter lim="800000"/>
            <a:headEnd/>
            <a:tailEnd/>
          </a:ln>
          <a:effectLst>
            <a:outerShdw blurRad="45720" dist="12700" dir="2700000" algn="ctr" rotWithShape="0">
              <a:srgbClr val="000000">
                <a:alpha val="75000"/>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7044" name="Rectangle 4"/>
          <p:cNvSpPr>
            <a:spLocks noGrp="1" noChangeArrowheads="1"/>
          </p:cNvSpPr>
          <p:nvPr>
            <p:ph type="dt" sz="half" idx="2"/>
          </p:nvPr>
        </p:nvSpPr>
        <p:spPr bwMode="auto">
          <a:xfrm>
            <a:off x="406400" y="6245225"/>
            <a:ext cx="3048000" cy="476250"/>
          </a:xfrm>
          <a:prstGeom prst="rect">
            <a:avLst/>
          </a:prstGeom>
          <a:noFill/>
          <a:ln w="9525">
            <a:noFill/>
            <a:miter lim="800000"/>
            <a:headEnd/>
            <a:tailEnd/>
          </a:ln>
          <a:effectLst>
            <a:outerShdw blurRad="50800" dist="12700" dir="2700000" algn="ctr" rotWithShape="0">
              <a:srgbClr val="000000">
                <a:alpha val="75000"/>
              </a:srgbClr>
            </a:outerShdw>
          </a:effectLst>
        </p:spPr>
        <p:txBody>
          <a:bodyPr vert="horz" wrap="square" lIns="91440" tIns="45720" rIns="91440" bIns="45720" numCol="1" anchor="b" anchorCtr="0" compatLnSpc="1">
            <a:prstTxWarp prst="textNoShape">
              <a:avLst/>
            </a:prstTxWarp>
          </a:bodyPr>
          <a:lstStyle>
            <a:lvl1pPr eaLnBrk="1" hangingPunct="1">
              <a:defRPr sz="1400">
                <a:latin typeface="+mn-lt"/>
              </a:defRPr>
            </a:lvl1pPr>
          </a:lstStyle>
          <a:p>
            <a:fld id="{77276C16-BA3E-DB4D-B62D-9FF4001B243B}" type="datetimeFigureOut">
              <a:rPr lang="en-US" smtClean="0"/>
              <a:t>3/10/2017</a:t>
            </a:fld>
            <a:endParaRPr lang="en-US"/>
          </a:p>
        </p:txBody>
      </p:sp>
      <p:sp>
        <p:nvSpPr>
          <p:cNvPr id="87045"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a:outerShdw blurRad="50800" dist="12700" dir="2700000" algn="ctr" rotWithShape="0">
              <a:srgbClr val="000000">
                <a:alpha val="75000"/>
              </a:srgbClr>
            </a:outerShdw>
          </a:effectLst>
        </p:spPr>
        <p:txBody>
          <a:bodyPr vert="horz" wrap="square" lIns="91440" tIns="45720" rIns="91440" bIns="45720" numCol="1" anchor="b" anchorCtr="0" compatLnSpc="1">
            <a:prstTxWarp prst="textNoShape">
              <a:avLst/>
            </a:prstTxWarp>
          </a:bodyPr>
          <a:lstStyle>
            <a:lvl1pPr algn="ctr" eaLnBrk="1" hangingPunct="1">
              <a:defRPr sz="1400">
                <a:latin typeface="+mn-lt"/>
              </a:defRPr>
            </a:lvl1pPr>
          </a:lstStyle>
          <a:p>
            <a:endParaRPr lang="en-US"/>
          </a:p>
        </p:txBody>
      </p:sp>
      <p:sp>
        <p:nvSpPr>
          <p:cNvPr id="87046" name="Rectangle 6"/>
          <p:cNvSpPr>
            <a:spLocks noGrp="1" noChangeArrowheads="1"/>
          </p:cNvSpPr>
          <p:nvPr>
            <p:ph type="sldNum" sz="quarter" idx="4"/>
          </p:nvPr>
        </p:nvSpPr>
        <p:spPr bwMode="auto">
          <a:xfrm>
            <a:off x="8737600" y="6245225"/>
            <a:ext cx="3048000" cy="476250"/>
          </a:xfrm>
          <a:prstGeom prst="rect">
            <a:avLst/>
          </a:prstGeom>
          <a:noFill/>
          <a:ln w="9525">
            <a:noFill/>
            <a:miter lim="800000"/>
            <a:headEnd/>
            <a:tailEnd/>
          </a:ln>
          <a:effectLst>
            <a:outerShdw blurRad="50800" dist="12700" dir="2700000" algn="ctr" rotWithShape="0">
              <a:srgbClr val="000000">
                <a:alpha val="75000"/>
              </a:srgbClr>
            </a:outerShdw>
          </a:effectLst>
        </p:spPr>
        <p:txBody>
          <a:bodyPr vert="horz" wrap="square" lIns="91440" tIns="45720" rIns="91440" bIns="45720" numCol="1" anchor="b" anchorCtr="0" compatLnSpc="1">
            <a:prstTxWarp prst="textNoShape">
              <a:avLst/>
            </a:prstTxWarp>
          </a:bodyPr>
          <a:lstStyle>
            <a:lvl1pPr algn="r" eaLnBrk="1" hangingPunct="1">
              <a:defRPr sz="1400">
                <a:latin typeface="+mn-lt"/>
              </a:defRPr>
            </a:lvl1pPr>
          </a:lstStyle>
          <a:p>
            <a:fld id="{C7017B5C-A27F-6D46-823C-1431D6DE35FE}" type="slidenum">
              <a:rPr lang="en-US" smtClean="0"/>
              <a:t>‹#›</a:t>
            </a:fld>
            <a:endParaRPr lang="en-US"/>
          </a:p>
        </p:txBody>
      </p:sp>
    </p:spTree>
    <p:extLst>
      <p:ext uri="{BB962C8B-B14F-4D97-AF65-F5344CB8AC3E}">
        <p14:creationId xmlns:p14="http://schemas.microsoft.com/office/powerpoint/2010/main" val="2545657882"/>
      </p:ext>
    </p:extLst>
  </p:cSld>
  <p:clrMap bg1="dk2" tx1="lt1" bg2="dk1" tx2="lt2" accent1="accent1" accent2="accent2" accent3="accent3" accent4="accent4" accent5="accent5" accent6="accent6" hlink="hlink" folHlink="folHlink"/>
  <p:sldLayoutIdLst>
    <p:sldLayoutId id="2147483669" r:id="rId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108" charset="0"/>
        </a:defRPr>
      </a:lvl2pPr>
      <a:lvl3pPr algn="ctr" rtl="0" eaLnBrk="1" fontAlgn="base" hangingPunct="1">
        <a:spcBef>
          <a:spcPct val="0"/>
        </a:spcBef>
        <a:spcAft>
          <a:spcPct val="0"/>
        </a:spcAft>
        <a:defRPr sz="4400">
          <a:solidFill>
            <a:schemeClr val="tx2"/>
          </a:solidFill>
          <a:latin typeface="Arial" pitchFamily="-108" charset="0"/>
        </a:defRPr>
      </a:lvl3pPr>
      <a:lvl4pPr algn="ctr" rtl="0" eaLnBrk="1" fontAlgn="base" hangingPunct="1">
        <a:spcBef>
          <a:spcPct val="0"/>
        </a:spcBef>
        <a:spcAft>
          <a:spcPct val="0"/>
        </a:spcAft>
        <a:defRPr sz="4400">
          <a:solidFill>
            <a:schemeClr val="tx2"/>
          </a:solidFill>
          <a:latin typeface="Arial" pitchFamily="-108" charset="0"/>
        </a:defRPr>
      </a:lvl4pPr>
      <a:lvl5pPr algn="ctr" rtl="0" eaLnBrk="1" fontAlgn="base" hangingPunct="1">
        <a:spcBef>
          <a:spcPct val="0"/>
        </a:spcBef>
        <a:spcAft>
          <a:spcPct val="0"/>
        </a:spcAft>
        <a:defRPr sz="4400">
          <a:solidFill>
            <a:schemeClr val="tx2"/>
          </a:solidFill>
          <a:latin typeface="Arial" pitchFamily="-108" charset="0"/>
        </a:defRPr>
      </a:lvl5pPr>
      <a:lvl6pPr marL="457200" algn="ctr" rtl="0" eaLnBrk="1" fontAlgn="base" hangingPunct="1">
        <a:spcBef>
          <a:spcPct val="0"/>
        </a:spcBef>
        <a:spcAft>
          <a:spcPct val="0"/>
        </a:spcAft>
        <a:defRPr sz="4400">
          <a:solidFill>
            <a:schemeClr val="tx2"/>
          </a:solidFill>
          <a:latin typeface="Arial" pitchFamily="-108" charset="0"/>
        </a:defRPr>
      </a:lvl6pPr>
      <a:lvl7pPr marL="914400" algn="ctr" rtl="0" eaLnBrk="1" fontAlgn="base" hangingPunct="1">
        <a:spcBef>
          <a:spcPct val="0"/>
        </a:spcBef>
        <a:spcAft>
          <a:spcPct val="0"/>
        </a:spcAft>
        <a:defRPr sz="4400">
          <a:solidFill>
            <a:schemeClr val="tx2"/>
          </a:solidFill>
          <a:latin typeface="Arial" pitchFamily="-108" charset="0"/>
        </a:defRPr>
      </a:lvl7pPr>
      <a:lvl8pPr marL="1371600" algn="ctr" rtl="0" eaLnBrk="1" fontAlgn="base" hangingPunct="1">
        <a:spcBef>
          <a:spcPct val="0"/>
        </a:spcBef>
        <a:spcAft>
          <a:spcPct val="0"/>
        </a:spcAft>
        <a:defRPr sz="4400">
          <a:solidFill>
            <a:schemeClr val="tx2"/>
          </a:solidFill>
          <a:latin typeface="Arial" pitchFamily="-108" charset="0"/>
        </a:defRPr>
      </a:lvl8pPr>
      <a:lvl9pPr marL="1828800" algn="ctr" rtl="0" eaLnBrk="1" fontAlgn="base" hangingPunct="1">
        <a:spcBef>
          <a:spcPct val="0"/>
        </a:spcBef>
        <a:spcAft>
          <a:spcPct val="0"/>
        </a:spcAft>
        <a:defRPr sz="4400">
          <a:solidFill>
            <a:schemeClr val="tx2"/>
          </a:solidFill>
          <a:latin typeface="Arial" pitchFamily="-108" charset="0"/>
        </a:defRPr>
      </a:lvl9pPr>
    </p:titleStyle>
    <p:bodyStyle>
      <a:lvl1pPr marL="342900" indent="-342900" algn="l" rtl="0" eaLnBrk="1" fontAlgn="base" hangingPunct="1">
        <a:spcBef>
          <a:spcPct val="20000"/>
        </a:spcBef>
        <a:spcAft>
          <a:spcPct val="0"/>
        </a:spcAft>
        <a:buClr>
          <a:schemeClr val="hlink"/>
        </a:buClr>
        <a:buFont typeface="Wingdings" pitchFamily="-108" charset="2"/>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ＭＳ Ｐゴシック" pitchFamily="-108" charset="-128"/>
        </a:defRPr>
      </a:lvl2pPr>
      <a:lvl3pPr marL="1143000" indent="-228600" algn="l" rtl="0" eaLnBrk="1" fontAlgn="base" hangingPunct="1">
        <a:spcBef>
          <a:spcPct val="20000"/>
        </a:spcBef>
        <a:spcAft>
          <a:spcPct val="0"/>
        </a:spcAft>
        <a:buClr>
          <a:schemeClr val="hlink"/>
        </a:buClr>
        <a:buFont typeface="Wingdings" pitchFamily="-108" charset="2"/>
        <a:buChar char="§"/>
        <a:defRPr sz="2400">
          <a:solidFill>
            <a:schemeClr val="tx1"/>
          </a:solidFill>
          <a:latin typeface="+mn-lt"/>
          <a:ea typeface="ＭＳ Ｐゴシック" pitchFamily="-108" charset="-128"/>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pitchFamily="-108" charset="-128"/>
        </a:defRPr>
      </a:lvl4pPr>
      <a:lvl5pPr marL="2057400" indent="-228600" algn="l" rtl="0" eaLnBrk="1" fontAlgn="base" hangingPunct="1">
        <a:spcBef>
          <a:spcPct val="20000"/>
        </a:spcBef>
        <a:spcAft>
          <a:spcPct val="0"/>
        </a:spcAft>
        <a:buClr>
          <a:schemeClr val="hlink"/>
        </a:buClr>
        <a:buFont typeface="Wingdings" pitchFamily="-108" charset="2"/>
        <a:buChar char="§"/>
        <a:defRPr sz="2000">
          <a:solidFill>
            <a:schemeClr val="tx1"/>
          </a:solidFill>
          <a:latin typeface="+mn-lt"/>
          <a:ea typeface="ＭＳ Ｐゴシック" pitchFamily="-108" charset="-128"/>
        </a:defRPr>
      </a:lvl5pPr>
      <a:lvl6pPr marL="2514600" indent="-228600" algn="l" rtl="0" eaLnBrk="1" fontAlgn="base" hangingPunct="1">
        <a:spcBef>
          <a:spcPct val="20000"/>
        </a:spcBef>
        <a:spcAft>
          <a:spcPct val="0"/>
        </a:spcAft>
        <a:buClr>
          <a:schemeClr val="hlink"/>
        </a:buClr>
        <a:buFont typeface="Wingdings" pitchFamily="-108" charset="2"/>
        <a:buChar char="§"/>
        <a:defRPr sz="2000">
          <a:solidFill>
            <a:schemeClr val="tx1"/>
          </a:solidFill>
          <a:latin typeface="+mn-lt"/>
          <a:ea typeface="ＭＳ Ｐゴシック" pitchFamily="-108" charset="-128"/>
        </a:defRPr>
      </a:lvl6pPr>
      <a:lvl7pPr marL="2971800" indent="-228600" algn="l" rtl="0" eaLnBrk="1" fontAlgn="base" hangingPunct="1">
        <a:spcBef>
          <a:spcPct val="20000"/>
        </a:spcBef>
        <a:spcAft>
          <a:spcPct val="0"/>
        </a:spcAft>
        <a:buClr>
          <a:schemeClr val="hlink"/>
        </a:buClr>
        <a:buFont typeface="Wingdings" pitchFamily="-108" charset="2"/>
        <a:buChar char="§"/>
        <a:defRPr sz="2000">
          <a:solidFill>
            <a:schemeClr val="tx1"/>
          </a:solidFill>
          <a:latin typeface="+mn-lt"/>
          <a:ea typeface="ＭＳ Ｐゴシック" pitchFamily="-108" charset="-128"/>
        </a:defRPr>
      </a:lvl7pPr>
      <a:lvl8pPr marL="3429000" indent="-228600" algn="l" rtl="0" eaLnBrk="1" fontAlgn="base" hangingPunct="1">
        <a:spcBef>
          <a:spcPct val="20000"/>
        </a:spcBef>
        <a:spcAft>
          <a:spcPct val="0"/>
        </a:spcAft>
        <a:buClr>
          <a:schemeClr val="hlink"/>
        </a:buClr>
        <a:buFont typeface="Wingdings" pitchFamily="-108" charset="2"/>
        <a:buChar char="§"/>
        <a:defRPr sz="2000">
          <a:solidFill>
            <a:schemeClr val="tx1"/>
          </a:solidFill>
          <a:latin typeface="+mn-lt"/>
          <a:ea typeface="ＭＳ Ｐゴシック" pitchFamily="-108" charset="-128"/>
        </a:defRPr>
      </a:lvl8pPr>
      <a:lvl9pPr marL="3886200" indent="-228600" algn="l" rtl="0" eaLnBrk="1" fontAlgn="base" hangingPunct="1">
        <a:spcBef>
          <a:spcPct val="20000"/>
        </a:spcBef>
        <a:spcAft>
          <a:spcPct val="0"/>
        </a:spcAft>
        <a:buClr>
          <a:schemeClr val="hlink"/>
        </a:buClr>
        <a:buFont typeface="Wingdings" pitchFamily="-108" charset="2"/>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5.xml"/><Relationship Id="rId1" Type="http://schemas.openxmlformats.org/officeDocument/2006/relationships/audio" Target="file:///\\localhost\Users\kgustavson\Desktop\20070601-jodcast-interview-high.mp3" TargetMode="Externa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
            <a:ext cx="8229600" cy="751009"/>
          </a:xfrm>
        </p:spPr>
        <p:txBody>
          <a:bodyPr>
            <a:normAutofit fontScale="90000"/>
          </a:bodyPr>
          <a:lstStyle/>
          <a:p>
            <a:r>
              <a:rPr lang="en-US" dirty="0"/>
              <a:t>The Milky Way in “radio”</a:t>
            </a:r>
          </a:p>
        </p:txBody>
      </p:sp>
      <p:pic>
        <p:nvPicPr>
          <p:cNvPr id="3" name="Picture 2" descr="mwradio.jpg"/>
          <p:cNvPicPr>
            <a:picLocks noChangeAspect="1"/>
          </p:cNvPicPr>
          <p:nvPr/>
        </p:nvPicPr>
        <p:blipFill>
          <a:blip r:embed="rId3"/>
          <a:srcRect l="4929" t="18473" r="3328" b="20103"/>
          <a:stretch>
            <a:fillRect/>
          </a:stretch>
        </p:blipFill>
        <p:spPr>
          <a:xfrm>
            <a:off x="2743850" y="3634928"/>
            <a:ext cx="6418592" cy="3223072"/>
          </a:xfrm>
          <a:prstGeom prst="rect">
            <a:avLst/>
          </a:prstGeom>
        </p:spPr>
      </p:pic>
      <p:pic>
        <p:nvPicPr>
          <p:cNvPr id="4" name="Picture 3" descr="mwpan_aitoff_s-640x342.jpg"/>
          <p:cNvPicPr>
            <a:picLocks noChangeAspect="1"/>
          </p:cNvPicPr>
          <p:nvPr/>
        </p:nvPicPr>
        <p:blipFill>
          <a:blip r:embed="rId4"/>
          <a:stretch>
            <a:fillRect/>
          </a:stretch>
        </p:blipFill>
        <p:spPr>
          <a:xfrm>
            <a:off x="3643488" y="751009"/>
            <a:ext cx="4606782" cy="2469466"/>
          </a:xfrm>
          <a:prstGeom prst="rect">
            <a:avLst/>
          </a:prstGeom>
        </p:spPr>
      </p:pic>
    </p:spTree>
    <p:extLst>
      <p:ext uri="{BB962C8B-B14F-4D97-AF65-F5344CB8AC3E}">
        <p14:creationId xmlns:p14="http://schemas.microsoft.com/office/powerpoint/2010/main" val="275200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NRAO/AUI/NSF</a:t>
            </a:r>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1D55ACC-BB4B-B648-9D90-7C832C6868A3}" type="slidenum">
              <a:rPr kumimoji="0" lang="en-US" sz="1800" b="0" i="0" u="none" strike="noStrike" kern="0" cap="none" spc="0" normalizeH="0" baseline="0" noProof="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a:t>
            </a:fld>
            <a:endParaRPr kumimoji="0" lang="en-US" sz="1800" b="0" i="0" u="none" strike="noStrike" kern="0" cap="none" spc="0" normalizeH="0" baseline="0" noProof="0">
              <a:ln>
                <a:noFill/>
              </a:ln>
              <a:solidFill>
                <a:sysClr val="windowText" lastClr="000000"/>
              </a:solidFill>
              <a:effectLst/>
              <a:uLnTx/>
              <a:uFillTx/>
            </a:endParaRPr>
          </a:p>
        </p:txBody>
      </p:sp>
      <p:pic>
        <p:nvPicPr>
          <p:cNvPr id="90114" name="Picture 2" descr="llel"/>
          <p:cNvPicPr>
            <a:picLocks noChangeAspect="1" noChangeArrowheads="1"/>
          </p:cNvPicPr>
          <p:nvPr/>
        </p:nvPicPr>
        <p:blipFill>
          <a:blip r:embed="rId3"/>
          <a:srcRect t="1352"/>
          <a:stretch>
            <a:fillRect/>
          </a:stretch>
        </p:blipFill>
        <p:spPr bwMode="auto">
          <a:xfrm>
            <a:off x="2362200" y="52388"/>
            <a:ext cx="7467600" cy="6805612"/>
          </a:xfrm>
          <a:prstGeom prst="rect">
            <a:avLst/>
          </a:prstGeom>
          <a:noFill/>
        </p:spPr>
      </p:pic>
      <p:sp>
        <p:nvSpPr>
          <p:cNvPr id="5" name="TextBox 4"/>
          <p:cNvSpPr txBox="1"/>
          <p:nvPr/>
        </p:nvSpPr>
        <p:spPr>
          <a:xfrm>
            <a:off x="7543801" y="2279466"/>
            <a:ext cx="2132315"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dirty="0">
                <a:ln>
                  <a:noFill/>
                </a:ln>
                <a:solidFill>
                  <a:sysClr val="windowText" lastClr="000000"/>
                </a:solidFill>
                <a:effectLst/>
                <a:uLnTx/>
                <a:uFillTx/>
              </a:rPr>
              <a:t>There are </a:t>
            </a:r>
            <a:r>
              <a:rPr kumimoji="0" lang="en-US" sz="1800" b="1" i="1" u="none" strike="noStrike" kern="0" cap="none" spc="0" normalizeH="0" baseline="0" noProof="0" dirty="0">
                <a:ln>
                  <a:noFill/>
                </a:ln>
                <a:solidFill>
                  <a:sysClr val="windowText" lastClr="000000"/>
                </a:solidFill>
                <a:effectLst/>
                <a:uLnTx/>
                <a:uFillTx/>
              </a:rPr>
              <a:t>no</a:t>
            </a:r>
            <a:r>
              <a:rPr kumimoji="0" lang="en-US" sz="1800" b="0" i="1" u="none" strike="noStrike" kern="0" cap="none" spc="0" normalizeH="0" baseline="0" noProof="0" dirty="0">
                <a:ln>
                  <a:noFill/>
                </a:ln>
                <a:solidFill>
                  <a:sysClr val="windowText" lastClr="000000"/>
                </a:solidFill>
                <a:effectLst/>
                <a:uLnTx/>
                <a:uFillTx/>
              </a:rPr>
              <a:t> stars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dirty="0">
                <a:ln>
                  <a:noFill/>
                </a:ln>
                <a:solidFill>
                  <a:sysClr val="windowText" lastClr="000000"/>
                </a:solidFill>
                <a:effectLst/>
                <a:uLnTx/>
                <a:uFillTx/>
              </a:rPr>
              <a:t> shown here!</a:t>
            </a:r>
          </a:p>
        </p:txBody>
      </p:sp>
    </p:spTree>
    <p:extLst>
      <p:ext uri="{BB962C8B-B14F-4D97-AF65-F5344CB8AC3E}">
        <p14:creationId xmlns:p14="http://schemas.microsoft.com/office/powerpoint/2010/main" val="19986785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Radio Astronomy</a:t>
            </a:r>
          </a:p>
        </p:txBody>
      </p:sp>
      <p:sp>
        <p:nvSpPr>
          <p:cNvPr id="3" name="Content Placeholder 2"/>
          <p:cNvSpPr>
            <a:spLocks noGrp="1"/>
          </p:cNvSpPr>
          <p:nvPr>
            <p:ph idx="1"/>
          </p:nvPr>
        </p:nvSpPr>
        <p:spPr/>
        <p:txBody>
          <a:bodyPr/>
          <a:lstStyle/>
          <a:p>
            <a:r>
              <a:rPr lang="en-US" dirty="0"/>
              <a:t>Some ways to get kids involved with radio waves</a:t>
            </a:r>
          </a:p>
          <a:p>
            <a:pPr lvl="1"/>
            <a:r>
              <a:rPr lang="en-US" dirty="0"/>
              <a:t>Pulsars</a:t>
            </a:r>
          </a:p>
          <a:p>
            <a:pPr lvl="1"/>
            <a:r>
              <a:rPr lang="en-US" dirty="0"/>
              <a:t>Radio Jove</a:t>
            </a:r>
          </a:p>
          <a:p>
            <a:pPr lvl="1"/>
            <a:r>
              <a:rPr lang="en-US" dirty="0"/>
              <a:t>Inspire</a:t>
            </a:r>
          </a:p>
        </p:txBody>
      </p:sp>
    </p:spTree>
    <p:extLst>
      <p:ext uri="{BB962C8B-B14F-4D97-AF65-F5344CB8AC3E}">
        <p14:creationId xmlns:p14="http://schemas.microsoft.com/office/powerpoint/2010/main" val="33698055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2030_54115_11425_0033_G185.77+00.73.C_5_DM132.60_Z0_ACCEL_Cand_1.pfd.png"/>
          <p:cNvPicPr>
            <a:picLocks noChangeAspect="1"/>
          </p:cNvPicPr>
          <p:nvPr/>
        </p:nvPicPr>
        <p:blipFill>
          <a:blip r:embed="rId4"/>
          <a:stretch>
            <a:fillRect/>
          </a:stretch>
        </p:blipFill>
        <p:spPr>
          <a:xfrm>
            <a:off x="2745984" y="1804973"/>
            <a:ext cx="5992664" cy="4631182"/>
          </a:xfrm>
          <a:prstGeom prst="rect">
            <a:avLst/>
          </a:prstGeom>
        </p:spPr>
      </p:pic>
      <p:sp>
        <p:nvSpPr>
          <p:cNvPr id="3" name="Title 2"/>
          <p:cNvSpPr>
            <a:spLocks noGrp="1"/>
          </p:cNvSpPr>
          <p:nvPr>
            <p:ph type="title"/>
          </p:nvPr>
        </p:nvSpPr>
        <p:spPr/>
        <p:txBody>
          <a:bodyPr>
            <a:normAutofit/>
          </a:bodyPr>
          <a:lstStyle/>
          <a:p>
            <a:r>
              <a:rPr lang="en-US" sz="6000" b="1" dirty="0">
                <a:solidFill>
                  <a:schemeClr val="bg1"/>
                </a:solidFill>
              </a:rPr>
              <a:t>Pulsar Data</a:t>
            </a:r>
          </a:p>
        </p:txBody>
      </p:sp>
      <p:pic>
        <p:nvPicPr>
          <p:cNvPr id="4" name="crab30Hz">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069633" y="846138"/>
            <a:ext cx="406400" cy="406400"/>
          </a:xfrm>
          <a:prstGeom prst="rect">
            <a:avLst/>
          </a:prstGeom>
        </p:spPr>
      </p:pic>
    </p:spTree>
    <p:extLst>
      <p:ext uri="{BB962C8B-B14F-4D97-AF65-F5344CB8AC3E}">
        <p14:creationId xmlns:p14="http://schemas.microsoft.com/office/powerpoint/2010/main" val="186998292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1106"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pic>
        <p:nvPicPr>
          <p:cNvPr id="6" name="20070601-jodcast-interview-high.mp3">
            <a:hlinkClick r:id="" action="ppaction://media"/>
          </p:cNvPr>
          <p:cNvPicPr>
            <a:picLocks noGrp="1" noRot="1" noChangeAspect="1"/>
          </p:cNvPicPr>
          <p:nvPr>
            <p:ph idx="1"/>
            <a:audioFile r:link="rId1"/>
          </p:nvPr>
        </p:nvPicPr>
        <p:blipFill>
          <a:blip r:embed="rId3"/>
          <a:stretch>
            <a:fillRect/>
          </a:stretch>
        </p:blipFill>
        <p:spPr>
          <a:xfrm>
            <a:off x="5954713" y="6523039"/>
            <a:ext cx="282575" cy="282575"/>
          </a:xfrm>
          <a:prstGeom prst="rect">
            <a:avLst/>
          </a:prstGeom>
        </p:spPr>
      </p:pic>
      <p:pic>
        <p:nvPicPr>
          <p:cNvPr id="7" name="Picture 6" descr="cover_big.jpg"/>
          <p:cNvPicPr>
            <a:picLocks noChangeAspect="1"/>
          </p:cNvPicPr>
          <p:nvPr/>
        </p:nvPicPr>
        <p:blipFill>
          <a:blip r:embed="rId4"/>
          <a:stretch>
            <a:fillRect/>
          </a:stretch>
        </p:blipFill>
        <p:spPr>
          <a:xfrm>
            <a:off x="2427287" y="1554163"/>
            <a:ext cx="7620000" cy="4572000"/>
          </a:xfrm>
          <a:prstGeom prst="rect">
            <a:avLst/>
          </a:prstGeom>
        </p:spPr>
      </p:pic>
    </p:spTree>
    <p:extLst>
      <p:ext uri="{BB962C8B-B14F-4D97-AF65-F5344CB8AC3E}">
        <p14:creationId xmlns:p14="http://schemas.microsoft.com/office/powerpoint/2010/main" val="102441495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078928"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Weac Presentation">
  <a:themeElements>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Cloud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5000" b="0" i="0" u="none" strike="noStrike" cap="none" normalizeH="0" baseline="0">
            <a:ln>
              <a:noFill/>
            </a:ln>
            <a:solidFill>
              <a:schemeClr val="tx1"/>
            </a:solidFill>
            <a:effectLst/>
            <a:latin typeface="Comic Sans MS" pitchFamily="-108" charset="0"/>
            <a:ea typeface="ＭＳ Ｐゴシック" pitchFamily="-108" charset="-128"/>
            <a:cs typeface="ＭＳ Ｐゴシック" pitchFamily="-10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5000" b="0" i="0" u="none" strike="noStrike" cap="none" normalizeH="0" baseline="0">
            <a:ln>
              <a:noFill/>
            </a:ln>
            <a:solidFill>
              <a:schemeClr val="tx1"/>
            </a:solidFill>
            <a:effectLst/>
            <a:latin typeface="Comic Sans MS" pitchFamily="-108" charset="0"/>
            <a:ea typeface="ＭＳ Ｐゴシック" pitchFamily="-108" charset="-128"/>
            <a:cs typeface="ＭＳ Ｐゴシック" pitchFamily="-108" charset="-128"/>
          </a:defRPr>
        </a:defPPr>
      </a:lstStyle>
    </a:lnDef>
  </a:objectDefaults>
  <a:extraClrSchemeLst>
    <a:extraClrScheme>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Clouds 2">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Clouds 3">
        <a:dk1>
          <a:srgbClr val="4D4D4D"/>
        </a:dk1>
        <a:lt1>
          <a:srgbClr val="FFFFFF"/>
        </a:lt1>
        <a:dk2>
          <a:srgbClr val="000092"/>
        </a:dk2>
        <a:lt2>
          <a:srgbClr val="FFFFFF"/>
        </a:lt2>
        <a:accent1>
          <a:srgbClr val="FF66FF"/>
        </a:accent1>
        <a:accent2>
          <a:srgbClr val="666699"/>
        </a:accent2>
        <a:accent3>
          <a:srgbClr val="AAAAC7"/>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Clouds 4">
        <a:dk1>
          <a:srgbClr val="4F4F77"/>
        </a:dk1>
        <a:lt1>
          <a:srgbClr val="FFFFFF"/>
        </a:lt1>
        <a:dk2>
          <a:srgbClr val="000092"/>
        </a:dk2>
        <a:lt2>
          <a:srgbClr val="F3F3FF"/>
        </a:lt2>
        <a:accent1>
          <a:srgbClr val="5D5D8B"/>
        </a:accent1>
        <a:accent2>
          <a:srgbClr val="66CCFF"/>
        </a:accent2>
        <a:accent3>
          <a:srgbClr val="AAAAC7"/>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749</Words>
  <Application>Microsoft Office PowerPoint</Application>
  <PresentationFormat>Widescreen</PresentationFormat>
  <Paragraphs>28</Paragraphs>
  <Slides>5</Slides>
  <Notes>2</Notes>
  <HiddenSlides>0</HiddenSlides>
  <MMClips>2</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5</vt:i4>
      </vt:variant>
    </vt:vector>
  </HeadingPairs>
  <TitlesOfParts>
    <vt:vector size="16" baseType="lpstr">
      <vt:lpstr>ＭＳ Ｐゴシック</vt:lpstr>
      <vt:lpstr>Arial</vt:lpstr>
      <vt:lpstr>Calibri</vt:lpstr>
      <vt:lpstr>Century Gothic</vt:lpstr>
      <vt:lpstr>Comic Sans MS</vt:lpstr>
      <vt:lpstr>Wingdings</vt:lpstr>
      <vt:lpstr>1_Office Theme</vt:lpstr>
      <vt:lpstr>Office Theme</vt:lpstr>
      <vt:lpstr>Vapor Trail</vt:lpstr>
      <vt:lpstr>2_Office Theme</vt:lpstr>
      <vt:lpstr>Weac Presentation</vt:lpstr>
      <vt:lpstr>The Milky Way in “radio”</vt:lpstr>
      <vt:lpstr>PowerPoint Presentation</vt:lpstr>
      <vt:lpstr>Radio Astronomy</vt:lpstr>
      <vt:lpstr>Pulsar Data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Milky Way in “radio”</dc:title>
  <dc:creator>Kathy Gustavson</dc:creator>
  <cp:lastModifiedBy>Kathy Gustavson</cp:lastModifiedBy>
  <cp:revision>2</cp:revision>
  <dcterms:created xsi:type="dcterms:W3CDTF">2017-03-11T00:42:03Z</dcterms:created>
  <dcterms:modified xsi:type="dcterms:W3CDTF">2017-03-11T00:43:49Z</dcterms:modified>
</cp:coreProperties>
</file>