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9144000" cy="6858000" type="screen4x3"/>
  <p:notesSz cx="6858000" cy="9144000"/>
  <p:embeddedFontLst>
    <p:embeddedFont>
      <p:font typeface="Comic Sans MS" panose="030F0902030302020204" pitchFamily="66" charset="0"/>
      <p:regular r:id="rId6"/>
    </p:embeddedFont>
    <p:embeddedFont>
      <p:font typeface="Roboto" panose="02000000000000000000" pitchFamily="2"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sa.gov/content/exploring-space-through-you-omic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sa.gov/twins-study/omics-comes-aliv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7X6mugpijQ"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https://www.nasa.gov/content/exploring-space-through-you-omics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bc5f24aab_0_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bc5f24aa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https://www.nasa.gov/twins-study/omics-comes-alive</a:t>
            </a:r>
            <a:endParaRPr/>
          </a:p>
          <a:p>
            <a:pPr marL="0" lvl="0" indent="0" algn="l" rtl="0">
              <a:spcBef>
                <a:spcPts val="0"/>
              </a:spcBef>
              <a:spcAft>
                <a:spcPts val="0"/>
              </a:spcAft>
              <a:buNone/>
            </a:pPr>
            <a:r>
              <a:rPr lang="en" u="sng">
                <a:solidFill>
                  <a:schemeClr val="hlink"/>
                </a:solidFill>
                <a:hlinkClick r:id="rId4"/>
              </a:rPr>
              <a:t>https://www.youtube.com/watch?v=m7X6mugpijQ</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bc5f24b49_0_3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bc5f24b4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nasa.gov/content/exploring-space-through-you-omic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watch?v=m7X6mugpijQ" TargetMode="External"/><Relationship Id="rId7" Type="http://schemas.openxmlformats.org/officeDocument/2006/relationships/hyperlink" Target="https://www.nasa.gov/content/exploring-space-through-you-omic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nasa.gov/twins-study/omics-comes-aliv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U0cD3kWnK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4" name="Google Shape;54;p13"/>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55" name="Google Shape;55;p13"/>
          <p:cNvSpPr txBox="1"/>
          <p:nvPr/>
        </p:nvSpPr>
        <p:spPr>
          <a:xfrm>
            <a:off x="8943300" y="6566400"/>
            <a:ext cx="200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56" name="Google Shape;56;p13"/>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sp>
        <p:nvSpPr>
          <p:cNvPr id="57" name="Google Shape;57;p13"/>
          <p:cNvSpPr txBox="1"/>
          <p:nvPr/>
        </p:nvSpPr>
        <p:spPr>
          <a:xfrm>
            <a:off x="0"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4</a:t>
            </a:r>
            <a:endParaRPr sz="1400" b="0" i="0" u="none" strike="noStrike" cap="none">
              <a:solidFill>
                <a:srgbClr val="000000"/>
              </a:solidFill>
              <a:latin typeface="Comic Sans MS"/>
              <a:ea typeface="Comic Sans MS"/>
              <a:cs typeface="Comic Sans MS"/>
              <a:sym typeface="Comic Sans MS"/>
            </a:endParaRPr>
          </a:p>
        </p:txBody>
      </p:sp>
      <p:sp>
        <p:nvSpPr>
          <p:cNvPr id="58" name="Google Shape;58;p13"/>
          <p:cNvSpPr txBox="1"/>
          <p:nvPr/>
        </p:nvSpPr>
        <p:spPr>
          <a:xfrm>
            <a:off x="243625" y="730875"/>
            <a:ext cx="342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3"/>
          <p:cNvSpPr txBox="1"/>
          <p:nvPr/>
        </p:nvSpPr>
        <p:spPr>
          <a:xfrm>
            <a:off x="6821450" y="0"/>
            <a:ext cx="237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Name___________________________</a:t>
            </a:r>
            <a:endParaRPr sz="1000" b="0" i="0" u="none" strike="noStrike" cap="none">
              <a:solidFill>
                <a:srgbClr val="000000"/>
              </a:solidFill>
              <a:latin typeface="Arial"/>
              <a:ea typeface="Arial"/>
              <a:cs typeface="Arial"/>
              <a:sym typeface="Arial"/>
            </a:endParaRPr>
          </a:p>
        </p:txBody>
      </p:sp>
      <p:sp>
        <p:nvSpPr>
          <p:cNvPr id="60" name="Google Shape;60;p13"/>
          <p:cNvSpPr/>
          <p:nvPr/>
        </p:nvSpPr>
        <p:spPr>
          <a:xfrm>
            <a:off x="4701902" y="71425"/>
            <a:ext cx="2019792" cy="33870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NASA Twin Study</a:t>
            </a:r>
          </a:p>
        </p:txBody>
      </p:sp>
      <p:sp>
        <p:nvSpPr>
          <p:cNvPr id="61" name="Google Shape;61;p13"/>
          <p:cNvSpPr txBox="1"/>
          <p:nvPr/>
        </p:nvSpPr>
        <p:spPr>
          <a:xfrm>
            <a:off x="76975" y="80875"/>
            <a:ext cx="4515000" cy="14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62" name="Google Shape;62;p13"/>
          <p:cNvPicPr preferRelativeResize="0"/>
          <p:nvPr/>
        </p:nvPicPr>
        <p:blipFill>
          <a:blip r:embed="rId3">
            <a:alphaModFix/>
          </a:blip>
          <a:stretch>
            <a:fillRect/>
          </a:stretch>
        </p:blipFill>
        <p:spPr>
          <a:xfrm>
            <a:off x="4861625" y="410125"/>
            <a:ext cx="4032562" cy="5217101"/>
          </a:xfrm>
          <a:prstGeom prst="rect">
            <a:avLst/>
          </a:prstGeom>
          <a:noFill/>
          <a:ln>
            <a:noFill/>
          </a:ln>
        </p:spPr>
      </p:pic>
      <p:pic>
        <p:nvPicPr>
          <p:cNvPr id="63" name="Google Shape;63;p13"/>
          <p:cNvPicPr preferRelativeResize="0"/>
          <p:nvPr/>
        </p:nvPicPr>
        <p:blipFill>
          <a:blip r:embed="rId4">
            <a:alphaModFix/>
          </a:blip>
          <a:stretch>
            <a:fillRect/>
          </a:stretch>
        </p:blipFill>
        <p:spPr>
          <a:xfrm>
            <a:off x="882325" y="2175537"/>
            <a:ext cx="2855001" cy="2785376"/>
          </a:xfrm>
          <a:prstGeom prst="rect">
            <a:avLst/>
          </a:prstGeom>
          <a:noFill/>
          <a:ln>
            <a:noFill/>
          </a:ln>
        </p:spPr>
      </p:pic>
      <p:sp>
        <p:nvSpPr>
          <p:cNvPr id="64" name="Google Shape;64;p13"/>
          <p:cNvSpPr txBox="1"/>
          <p:nvPr/>
        </p:nvSpPr>
        <p:spPr>
          <a:xfrm>
            <a:off x="57000" y="588413"/>
            <a:ext cx="4405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00000"/>
                </a:solidFill>
              </a:rPr>
              <a:t>Directions: Talk to your classmates about which ‘Omics’ video they watched. Have them explain the</a:t>
            </a:r>
            <a:r>
              <a:rPr lang="en" sz="1200"/>
              <a:t> ‘</a:t>
            </a:r>
            <a:r>
              <a:rPr lang="en" sz="1200">
                <a:solidFill>
                  <a:srgbClr val="000000"/>
                </a:solidFill>
              </a:rPr>
              <a:t>gist</a:t>
            </a:r>
            <a:r>
              <a:rPr lang="en" sz="1200"/>
              <a:t>’</a:t>
            </a:r>
            <a:r>
              <a:rPr lang="en" sz="1200">
                <a:solidFill>
                  <a:srgbClr val="000000"/>
                </a:solidFill>
              </a:rPr>
              <a:t> then write their name</a:t>
            </a:r>
            <a:r>
              <a:rPr lang="en" sz="1200"/>
              <a:t> in the box</a:t>
            </a:r>
            <a:r>
              <a:rPr lang="en" sz="1200">
                <a:solidFill>
                  <a:srgbClr val="000000"/>
                </a:solidFill>
              </a:rPr>
              <a:t> NEXT TO the ‘Omics’ video they watched. </a:t>
            </a:r>
            <a:endParaRPr sz="1200">
              <a:solidFill>
                <a:srgbClr val="000000"/>
              </a:solidFill>
            </a:endParaRPr>
          </a:p>
        </p:txBody>
      </p:sp>
      <p:sp>
        <p:nvSpPr>
          <p:cNvPr id="65" name="Google Shape;65;p13"/>
          <p:cNvSpPr/>
          <p:nvPr/>
        </p:nvSpPr>
        <p:spPr>
          <a:xfrm rot="-2516937">
            <a:off x="685783" y="1782264"/>
            <a:ext cx="968483" cy="809581"/>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1795364" y="1366139"/>
            <a:ext cx="968400" cy="809400"/>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rot="1861844">
            <a:off x="2848195" y="1630338"/>
            <a:ext cx="968385" cy="809457"/>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rot="10800000">
            <a:off x="1850264" y="4960914"/>
            <a:ext cx="968400" cy="809400"/>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1948349" y="5315725"/>
            <a:ext cx="772249" cy="369349"/>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000000"/>
                </a:solidFill>
                <a:latin typeface="Arial"/>
              </a:rPr>
              <a:t>Everyone!</a:t>
            </a:r>
          </a:p>
        </p:txBody>
      </p:sp>
      <p:sp>
        <p:nvSpPr>
          <p:cNvPr id="70" name="Google Shape;70;p13"/>
          <p:cNvSpPr/>
          <p:nvPr/>
        </p:nvSpPr>
        <p:spPr>
          <a:xfrm rot="-4469750">
            <a:off x="35174" y="2704772"/>
            <a:ext cx="968544" cy="809435"/>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rot="3797046">
            <a:off x="3488752" y="2501460"/>
            <a:ext cx="968266" cy="809415"/>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rot="5995050">
            <a:off x="3546664" y="3662570"/>
            <a:ext cx="968472" cy="809510"/>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rot="8440163">
            <a:off x="2940837" y="4623116"/>
            <a:ext cx="968453" cy="809426"/>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rot="-7181655">
            <a:off x="107280" y="3797319"/>
            <a:ext cx="968364" cy="809402"/>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8940531">
            <a:off x="767221" y="4684057"/>
            <a:ext cx="968333" cy="809559"/>
          </a:xfrm>
          <a:prstGeom prst="downArrowCallout">
            <a:avLst>
              <a:gd name="adj1" fmla="val 25000"/>
              <a:gd name="adj2" fmla="val 25000"/>
              <a:gd name="adj3" fmla="val 25000"/>
              <a:gd name="adj4" fmla="val 6497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76976" y="71425"/>
            <a:ext cx="4225494" cy="478149"/>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000000"/>
                </a:solidFill>
                <a:latin typeface="Arial"/>
              </a:rPr>
              <a:t>LIKE A JIG-SAW PUZZLE</a:t>
            </a:r>
          </a:p>
        </p:txBody>
      </p:sp>
      <p:sp>
        <p:nvSpPr>
          <p:cNvPr id="77" name="Google Shape;77;p13"/>
          <p:cNvSpPr txBox="1"/>
          <p:nvPr/>
        </p:nvSpPr>
        <p:spPr>
          <a:xfrm>
            <a:off x="149750" y="5979525"/>
            <a:ext cx="42525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Which piece (if any) is the most valuable? Why?</a:t>
            </a:r>
            <a:endParaRPr/>
          </a:p>
          <a:p>
            <a:pPr marL="0" lvl="0" indent="0" algn="l" rtl="0">
              <a:spcBef>
                <a:spcPts val="0"/>
              </a:spcBef>
              <a:spcAft>
                <a:spcPts val="0"/>
              </a:spcAft>
              <a:buNone/>
            </a:pPr>
            <a:r>
              <a:rPr lang="en"/>
              <a:t>________________________________________________________________________________</a:t>
            </a:r>
            <a:endParaRPr/>
          </a:p>
        </p:txBody>
      </p:sp>
      <p:sp>
        <p:nvSpPr>
          <p:cNvPr id="78" name="Google Shape;78;p13"/>
          <p:cNvSpPr txBox="1"/>
          <p:nvPr/>
        </p:nvSpPr>
        <p:spPr>
          <a:xfrm>
            <a:off x="4645400" y="326825"/>
            <a:ext cx="4443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p>
        </p:txBody>
      </p:sp>
      <p:sp>
        <p:nvSpPr>
          <p:cNvPr id="79" name="Google Shape;79;p13"/>
          <p:cNvSpPr txBox="1"/>
          <p:nvPr/>
        </p:nvSpPr>
        <p:spPr>
          <a:xfrm>
            <a:off x="4761850" y="5499575"/>
            <a:ext cx="4252500" cy="738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t>Using </a:t>
            </a:r>
            <a:r>
              <a:rPr lang="en" sz="1300" b="1"/>
              <a:t>‘Integrated Omics’ </a:t>
            </a:r>
            <a:r>
              <a:rPr lang="en" sz="1300"/>
              <a:t>scientists from different fields worked together to understand how the human body adapts to microgravity in space. </a:t>
            </a:r>
            <a:endParaRPr sz="1300"/>
          </a:p>
        </p:txBody>
      </p:sp>
      <p:sp>
        <p:nvSpPr>
          <p:cNvPr id="80" name="Google Shape;80;p13"/>
          <p:cNvSpPr txBox="1"/>
          <p:nvPr/>
        </p:nvSpPr>
        <p:spPr>
          <a:xfrm>
            <a:off x="4701900" y="6280800"/>
            <a:ext cx="4515000" cy="5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50" b="1" i="1" u="sng">
                <a:solidFill>
                  <a:schemeClr val="dk1"/>
                </a:solidFill>
                <a:highlight>
                  <a:schemeClr val="lt1"/>
                </a:highlight>
                <a:hlinkClick r:id="rId5">
                  <a:extLst>
                    <a:ext uri="{A12FA001-AC4F-418D-AE19-62706E023703}">
                      <ahyp:hlinkClr xmlns:ahyp="http://schemas.microsoft.com/office/drawing/2018/hyperlinkcolor" val="tx"/>
                    </a:ext>
                  </a:extLst>
                </a:hlinkClick>
              </a:rPr>
              <a:t>“</a:t>
            </a:r>
            <a:r>
              <a:rPr lang="en" sz="850" b="1" i="1" u="sng">
                <a:solidFill>
                  <a:schemeClr val="dk1"/>
                </a:solidFill>
                <a:highlight>
                  <a:schemeClr val="lt1"/>
                </a:highlight>
                <a:hlinkClick r:id="rId5">
                  <a:extLst>
                    <a:ext uri="{A12FA001-AC4F-418D-AE19-62706E023703}">
                      <ahyp:hlinkClr xmlns:ahyp="http://schemas.microsoft.com/office/drawing/2018/hyperlinkcolor" val="tx"/>
                    </a:ext>
                  </a:extLst>
                </a:hlinkClick>
              </a:rPr>
              <a:t>Basically, you could think of omics as a giant molecular jigsaw puzzle and once you put all the pieces together then you see a larger, more comprehensive picture of the human body at a fundamental, highly granular level”</a:t>
            </a:r>
            <a:endParaRPr sz="1200" b="1" i="1">
              <a:solidFill>
                <a:schemeClr val="dk1"/>
              </a:solidFill>
              <a:highlight>
                <a:schemeClr val="lt1"/>
              </a:highlight>
            </a:endParaRPr>
          </a:p>
        </p:txBody>
      </p:sp>
      <p:sp>
        <p:nvSpPr>
          <p:cNvPr id="81" name="Google Shape;81;p13"/>
          <p:cNvSpPr/>
          <p:nvPr/>
        </p:nvSpPr>
        <p:spPr>
          <a:xfrm>
            <a:off x="6531925" y="549575"/>
            <a:ext cx="1492395" cy="206401"/>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chemeClr val="lt1"/>
                </a:solidFill>
                <a:latin typeface="Arial"/>
              </a:rPr>
              <a:t>Introduction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cxnSp>
        <p:nvCxnSpPr>
          <p:cNvPr id="86" name="Google Shape;86;p14"/>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87" name="Google Shape;87;p14"/>
          <p:cNvSpPr txBox="1"/>
          <p:nvPr/>
        </p:nvSpPr>
        <p:spPr>
          <a:xfrm>
            <a:off x="8943300" y="6566400"/>
            <a:ext cx="200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3</a:t>
            </a:r>
            <a:endParaRPr/>
          </a:p>
        </p:txBody>
      </p:sp>
      <p:sp>
        <p:nvSpPr>
          <p:cNvPr id="88" name="Google Shape;88;p14"/>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89" name="Google Shape;89;p14"/>
          <p:cNvSpPr/>
          <p:nvPr/>
        </p:nvSpPr>
        <p:spPr>
          <a:xfrm>
            <a:off x="4683775" y="48725"/>
            <a:ext cx="2599933" cy="48825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Analyze</a:t>
            </a:r>
          </a:p>
        </p:txBody>
      </p:sp>
      <p:sp>
        <p:nvSpPr>
          <p:cNvPr id="90" name="Google Shape;90;p14"/>
          <p:cNvSpPr/>
          <p:nvPr/>
        </p:nvSpPr>
        <p:spPr>
          <a:xfrm>
            <a:off x="59688" y="70613"/>
            <a:ext cx="2007962"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Watch</a:t>
            </a:r>
          </a:p>
        </p:txBody>
      </p:sp>
      <p:pic>
        <p:nvPicPr>
          <p:cNvPr id="91" name="Google Shape;91;p14">
            <a:hlinkClick r:id="rId3"/>
          </p:cNvPr>
          <p:cNvPicPr preferRelativeResize="0"/>
          <p:nvPr/>
        </p:nvPicPr>
        <p:blipFill>
          <a:blip r:embed="rId4">
            <a:alphaModFix/>
          </a:blip>
          <a:stretch>
            <a:fillRect/>
          </a:stretch>
        </p:blipFill>
        <p:spPr>
          <a:xfrm>
            <a:off x="102300" y="1000801"/>
            <a:ext cx="1321075" cy="1299175"/>
          </a:xfrm>
          <a:prstGeom prst="rect">
            <a:avLst/>
          </a:prstGeom>
          <a:noFill/>
          <a:ln>
            <a:noFill/>
          </a:ln>
        </p:spPr>
      </p:pic>
      <p:pic>
        <p:nvPicPr>
          <p:cNvPr id="92" name="Google Shape;92;p14">
            <a:hlinkClick r:id="rId5"/>
          </p:cNvPr>
          <p:cNvPicPr preferRelativeResize="0"/>
          <p:nvPr/>
        </p:nvPicPr>
        <p:blipFill>
          <a:blip r:embed="rId6">
            <a:alphaModFix/>
          </a:blip>
          <a:stretch>
            <a:fillRect/>
          </a:stretch>
        </p:blipFill>
        <p:spPr>
          <a:xfrm>
            <a:off x="48875" y="3679600"/>
            <a:ext cx="1295075" cy="1273240"/>
          </a:xfrm>
          <a:prstGeom prst="rect">
            <a:avLst/>
          </a:prstGeom>
          <a:noFill/>
          <a:ln>
            <a:noFill/>
          </a:ln>
        </p:spPr>
      </p:pic>
      <p:pic>
        <p:nvPicPr>
          <p:cNvPr id="93" name="Google Shape;93;p14">
            <a:hlinkClick r:id="rId7"/>
          </p:cNvPr>
          <p:cNvPicPr preferRelativeResize="0"/>
          <p:nvPr/>
        </p:nvPicPr>
        <p:blipFill rotWithShape="1">
          <a:blip r:embed="rId8">
            <a:alphaModFix/>
          </a:blip>
          <a:srcRect t="700" r="5651" b="-700"/>
          <a:stretch/>
        </p:blipFill>
        <p:spPr>
          <a:xfrm>
            <a:off x="1440724" y="3679600"/>
            <a:ext cx="3100927" cy="3011884"/>
          </a:xfrm>
          <a:prstGeom prst="rect">
            <a:avLst/>
          </a:prstGeom>
          <a:noFill/>
          <a:ln>
            <a:noFill/>
          </a:ln>
        </p:spPr>
      </p:pic>
      <p:sp>
        <p:nvSpPr>
          <p:cNvPr id="94" name="Google Shape;94;p14"/>
          <p:cNvSpPr/>
          <p:nvPr/>
        </p:nvSpPr>
        <p:spPr>
          <a:xfrm>
            <a:off x="115300" y="4934375"/>
            <a:ext cx="1394400" cy="1757100"/>
          </a:xfrm>
          <a:prstGeom prst="rightArrowCallout">
            <a:avLst>
              <a:gd name="adj1" fmla="val 25000"/>
              <a:gd name="adj2" fmla="val 25000"/>
              <a:gd name="adj3" fmla="val 25000"/>
              <a:gd name="adj4" fmla="val 64977"/>
            </a:avLst>
          </a:prstGeom>
          <a:solidFill>
            <a:srgbClr val="FFFFFF"/>
          </a:solidFill>
          <a:ln w="9525" cap="flat" cmpd="sng">
            <a:solidFill>
              <a:srgbClr val="632E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Directions:</a:t>
            </a:r>
            <a:endParaRPr sz="900"/>
          </a:p>
          <a:p>
            <a:pPr marL="0" lvl="0" indent="0" algn="l" rtl="0">
              <a:spcBef>
                <a:spcPts val="0"/>
              </a:spcBef>
              <a:spcAft>
                <a:spcPts val="0"/>
              </a:spcAft>
              <a:buNone/>
            </a:pPr>
            <a:r>
              <a:rPr lang="en" sz="900"/>
              <a:t>Scan the QR code then choose a video from the website above and circle it here. Then answer the questions on the next page.</a:t>
            </a:r>
            <a:endParaRPr sz="900"/>
          </a:p>
        </p:txBody>
      </p:sp>
      <p:sp>
        <p:nvSpPr>
          <p:cNvPr id="95" name="Google Shape;95;p14"/>
          <p:cNvSpPr/>
          <p:nvPr/>
        </p:nvSpPr>
        <p:spPr>
          <a:xfrm>
            <a:off x="172196" y="3176938"/>
            <a:ext cx="4010495" cy="384375"/>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Watch some more:</a:t>
            </a:r>
          </a:p>
        </p:txBody>
      </p:sp>
      <p:sp>
        <p:nvSpPr>
          <p:cNvPr id="96" name="Google Shape;96;p14"/>
          <p:cNvSpPr txBox="1"/>
          <p:nvPr/>
        </p:nvSpPr>
        <p:spPr>
          <a:xfrm>
            <a:off x="4731725" y="459200"/>
            <a:ext cx="4355400" cy="5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Directions: Answer the questions below after watching 1 of the ‘Omics’ videos on the NASA website.</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AutoNum type="arabicPeriod"/>
            </a:pPr>
            <a:r>
              <a:rPr lang="en" sz="1200"/>
              <a:t>Which video did you watch?</a:t>
            </a:r>
            <a:endParaRPr sz="1200"/>
          </a:p>
          <a:p>
            <a:pPr marL="0" lvl="0" indent="0" algn="l" rtl="0">
              <a:spcBef>
                <a:spcPts val="0"/>
              </a:spcBef>
              <a:spcAft>
                <a:spcPts val="0"/>
              </a:spcAft>
              <a:buNone/>
            </a:pPr>
            <a:r>
              <a:rPr lang="en" sz="1200"/>
              <a:t>_________________________________________________</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AutoNum type="arabicPeriod"/>
            </a:pPr>
            <a:r>
              <a:rPr lang="en" sz="1200"/>
              <a:t>What was the MOST IMPORTANT message of the video?</a:t>
            </a:r>
            <a:endParaRPr sz="1200"/>
          </a:p>
          <a:p>
            <a:pPr marL="0" lvl="0" indent="0" algn="l" rtl="0">
              <a:spcBef>
                <a:spcPts val="0"/>
              </a:spcBef>
              <a:spcAft>
                <a:spcPts val="0"/>
              </a:spcAft>
              <a:buNone/>
            </a:pPr>
            <a:r>
              <a:rPr lang="en" sz="1200"/>
              <a:t>_________________________________________________</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_________________________________________________</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AutoNum type="arabicPeriod"/>
            </a:pPr>
            <a:r>
              <a:rPr lang="en" sz="1200"/>
              <a:t>What did you NOT like about the video?</a:t>
            </a:r>
            <a:endParaRPr sz="1200"/>
          </a:p>
          <a:p>
            <a:pPr marL="0" lvl="0" indent="0" algn="l" rtl="0">
              <a:spcBef>
                <a:spcPts val="0"/>
              </a:spcBef>
              <a:spcAft>
                <a:spcPts val="0"/>
              </a:spcAft>
              <a:buNone/>
            </a:pPr>
            <a:r>
              <a:rPr lang="en" sz="1200"/>
              <a:t>_________________________________________________</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AutoNum type="arabicPeriod"/>
            </a:pPr>
            <a:r>
              <a:rPr lang="en" sz="1200"/>
              <a:t>What DID you like about the video?</a:t>
            </a:r>
            <a:endParaRPr sz="1200"/>
          </a:p>
          <a:p>
            <a:pPr marL="0" lvl="0" indent="0" algn="l" rtl="0">
              <a:spcBef>
                <a:spcPts val="0"/>
              </a:spcBef>
              <a:spcAft>
                <a:spcPts val="0"/>
              </a:spcAft>
              <a:buNone/>
            </a:pPr>
            <a:r>
              <a:rPr lang="en" sz="1200"/>
              <a:t>_________________________________________________</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97" name="Google Shape;97;p14"/>
          <p:cNvSpPr/>
          <p:nvPr/>
        </p:nvSpPr>
        <p:spPr>
          <a:xfrm>
            <a:off x="4731725" y="3944575"/>
            <a:ext cx="2455697" cy="46485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Pair-up</a:t>
            </a:r>
          </a:p>
        </p:txBody>
      </p:sp>
      <p:sp>
        <p:nvSpPr>
          <p:cNvPr id="98" name="Google Shape;98;p14"/>
          <p:cNvSpPr txBox="1"/>
          <p:nvPr/>
        </p:nvSpPr>
        <p:spPr>
          <a:xfrm>
            <a:off x="4638425" y="4409425"/>
            <a:ext cx="4542000" cy="56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Directions: TALK to your partner and then answer the questions:</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AutoNum type="arabicPeriod"/>
            </a:pPr>
            <a:r>
              <a:rPr lang="en" sz="1200"/>
              <a:t>Who between the 2 of you has a more interesting ‘Omics’ video?</a:t>
            </a:r>
            <a:endParaRPr sz="1200"/>
          </a:p>
          <a:p>
            <a:pPr marL="0" lvl="0" indent="0" algn="l" rtl="0">
              <a:spcBef>
                <a:spcPts val="0"/>
              </a:spcBef>
              <a:spcAft>
                <a:spcPts val="0"/>
              </a:spcAft>
              <a:buNone/>
            </a:pPr>
            <a:r>
              <a:rPr lang="en" sz="1200"/>
              <a:t>___________________________________________________</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AutoNum type="arabicPeriod"/>
            </a:pPr>
            <a:r>
              <a:rPr lang="en" sz="1200"/>
              <a:t>WHY did you think this video was MORE interesting?</a:t>
            </a:r>
            <a:endParaRPr sz="1200"/>
          </a:p>
          <a:p>
            <a:pPr marL="0" lvl="0" indent="0" algn="l" rtl="0">
              <a:spcBef>
                <a:spcPts val="0"/>
              </a:spcBef>
              <a:spcAft>
                <a:spcPts val="0"/>
              </a:spcAft>
              <a:buNone/>
            </a:pPr>
            <a:r>
              <a:rPr lang="en" sz="1200"/>
              <a:t>___________________________________________________</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AutoNum type="arabicPeriod"/>
            </a:pPr>
            <a:r>
              <a:rPr lang="en" sz="1200"/>
              <a:t>How does knowing this information make you a better human?</a:t>
            </a:r>
            <a:endParaRPr sz="1200"/>
          </a:p>
          <a:p>
            <a:pPr marL="0" lvl="0" indent="0" algn="l" rtl="0">
              <a:spcBef>
                <a:spcPts val="0"/>
              </a:spcBef>
              <a:spcAft>
                <a:spcPts val="0"/>
              </a:spcAft>
              <a:buNone/>
            </a:pPr>
            <a:r>
              <a:rPr lang="en" sz="1200"/>
              <a:t>___________________________________________________</a:t>
            </a:r>
            <a:endParaRPr sz="1200"/>
          </a:p>
          <a:p>
            <a:pPr marL="0" lvl="0" indent="0" algn="l" rtl="0">
              <a:spcBef>
                <a:spcPts val="0"/>
              </a:spcBef>
              <a:spcAft>
                <a:spcPts val="0"/>
              </a:spcAft>
              <a:buNone/>
            </a:pPr>
            <a:endParaRPr sz="1200"/>
          </a:p>
        </p:txBody>
      </p:sp>
      <p:sp>
        <p:nvSpPr>
          <p:cNvPr id="99" name="Google Shape;99;p14"/>
          <p:cNvSpPr txBox="1"/>
          <p:nvPr/>
        </p:nvSpPr>
        <p:spPr>
          <a:xfrm>
            <a:off x="89850" y="469175"/>
            <a:ext cx="42828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Directions: Scan the QR code, watch the video and then answer the questions below:</a:t>
            </a:r>
            <a:endParaRPr sz="1200"/>
          </a:p>
        </p:txBody>
      </p:sp>
      <p:sp>
        <p:nvSpPr>
          <p:cNvPr id="100" name="Google Shape;100;p14"/>
          <p:cNvSpPr txBox="1"/>
          <p:nvPr/>
        </p:nvSpPr>
        <p:spPr>
          <a:xfrm>
            <a:off x="1367775" y="1000800"/>
            <a:ext cx="3012300" cy="5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What is the main purpose of the         Twin Study? </a:t>
            </a:r>
            <a:r>
              <a:rPr lang="en" sz="1600"/>
              <a:t>__________________________________________________</a:t>
            </a:r>
            <a:r>
              <a:rPr lang="en" sz="1200">
                <a:solidFill>
                  <a:srgbClr val="000000"/>
                </a:solidFill>
              </a:rPr>
              <a:t>How will these experiments make health care better?</a:t>
            </a:r>
            <a:endParaRPr sz="1200">
              <a:solidFill>
                <a:srgbClr val="000000"/>
              </a:solidFill>
            </a:endParaRPr>
          </a:p>
          <a:p>
            <a:pPr marL="0" lvl="0" indent="0" algn="l" rtl="0">
              <a:spcBef>
                <a:spcPts val="0"/>
              </a:spcBef>
              <a:spcAft>
                <a:spcPts val="0"/>
              </a:spcAft>
              <a:buNone/>
            </a:pPr>
            <a:r>
              <a:rPr lang="en" sz="1600"/>
              <a:t>___________________________________________________________________________</a:t>
            </a:r>
            <a:endParaRPr sz="1600"/>
          </a:p>
        </p:txBody>
      </p:sp>
      <p:sp>
        <p:nvSpPr>
          <p:cNvPr id="101" name="Google Shape;101;p14">
            <a:hlinkClick r:id="rId5"/>
          </p:cNvPr>
          <p:cNvSpPr txBox="1"/>
          <p:nvPr/>
        </p:nvSpPr>
        <p:spPr>
          <a:xfrm>
            <a:off x="7375375" y="31250"/>
            <a:ext cx="1663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rgbClr val="2200CC"/>
                </a:solidFill>
                <a:hlinkClick r:id="rId5">
                  <a:extLst>
                    <a:ext uri="{A12FA001-AC4F-418D-AE19-62706E023703}">
                      <ahyp:hlinkClr xmlns:ahyp="http://schemas.microsoft.com/office/drawing/2018/hyperlinkcolor" val="tx"/>
                    </a:ext>
                  </a:extLst>
                </a:hlinkClick>
              </a:rPr>
              <a:t>https://www.nasa.gov/twins-study/omics-comes-alive</a:t>
            </a:r>
            <a:endParaRPr sz="1000">
              <a:solidFill>
                <a:schemeClr val="dk1"/>
              </a:solidFill>
            </a:endParaRPr>
          </a:p>
        </p:txBody>
      </p:sp>
      <p:sp>
        <p:nvSpPr>
          <p:cNvPr id="102" name="Google Shape;102;p14"/>
          <p:cNvSpPr txBox="1"/>
          <p:nvPr/>
        </p:nvSpPr>
        <p:spPr>
          <a:xfrm>
            <a:off x="2182725" y="31250"/>
            <a:ext cx="2007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3"/>
              </a:rPr>
              <a:t>https://www.youtube.com/watch?v=m7X6mugpijQ</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p:nvPr/>
        </p:nvSpPr>
        <p:spPr>
          <a:xfrm>
            <a:off x="205825" y="1021950"/>
            <a:ext cx="8880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374151"/>
                </a:solidFill>
                <a:latin typeface="Roboto"/>
                <a:ea typeface="Roboto"/>
                <a:cs typeface="Roboto"/>
                <a:sym typeface="Roboto"/>
              </a:rPr>
              <a:t>This lesson is an overview of all experiments scientists completed on Scott and Mark Kelly. Both are astronauts, Scott lived on the ISS (International Space Station) for 360 days while his identical twin Mark stayed on Earth.  The experiments and tests scientists completed helped NASA learn how space travel might change people's bodies, and it also showed that our bodies are pretty amazing at adapting to new situations. </a:t>
            </a:r>
            <a:endParaRPr>
              <a:solidFill>
                <a:schemeClr val="dk1"/>
              </a:solidFill>
            </a:endParaRPr>
          </a:p>
        </p:txBody>
      </p:sp>
      <p:pic>
        <p:nvPicPr>
          <p:cNvPr id="108" name="Google Shape;108;p15" descr="NASA's Twins Study had yielded an amazing amount of data and research that has culminated in to 3 key findings related to telomeres, gene expression and immunology." title="Three Key Findings from NASA's Twins Study">
            <a:hlinkClick r:id="rId3"/>
          </p:cNvPr>
          <p:cNvPicPr preferRelativeResize="0"/>
          <p:nvPr/>
        </p:nvPicPr>
        <p:blipFill>
          <a:blip r:embed="rId4">
            <a:alphaModFix/>
          </a:blip>
          <a:stretch>
            <a:fillRect/>
          </a:stretch>
        </p:blipFill>
        <p:spPr>
          <a:xfrm>
            <a:off x="1365875" y="2910425"/>
            <a:ext cx="6255050" cy="3518475"/>
          </a:xfrm>
          <a:prstGeom prst="rect">
            <a:avLst/>
          </a:prstGeom>
          <a:noFill/>
          <a:ln>
            <a:noFill/>
          </a:ln>
        </p:spPr>
      </p:pic>
      <p:sp>
        <p:nvSpPr>
          <p:cNvPr id="109" name="Google Shape;109;p15"/>
          <p:cNvSpPr/>
          <p:nvPr/>
        </p:nvSpPr>
        <p:spPr>
          <a:xfrm>
            <a:off x="270425" y="182640"/>
            <a:ext cx="8191294" cy="69721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dk1"/>
                </a:solidFill>
                <a:latin typeface="Arial"/>
              </a:rPr>
              <a:t>Teacher Resources</a:t>
            </a:r>
          </a:p>
        </p:txBody>
      </p:sp>
      <p:sp>
        <p:nvSpPr>
          <p:cNvPr id="110" name="Google Shape;110;p15"/>
          <p:cNvSpPr/>
          <p:nvPr/>
        </p:nvSpPr>
        <p:spPr>
          <a:xfrm>
            <a:off x="1365875" y="2266238"/>
            <a:ext cx="3835050" cy="4466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dk1"/>
                </a:solidFill>
                <a:latin typeface="Arial"/>
              </a:rPr>
              <a:t>3 Key Findings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457</Words>
  <Application>Microsoft Macintosh PowerPoint</Application>
  <PresentationFormat>On-screen Show (4:3)</PresentationFormat>
  <Paragraphs>57</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Roboto</vt:lpstr>
      <vt:lpstr>Arial</vt:lpstr>
      <vt:lpstr>Comic Sans MS</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Hamilton Riley</cp:lastModifiedBy>
  <cp:revision>1</cp:revision>
  <dcterms:modified xsi:type="dcterms:W3CDTF">2023-08-17T22:21:13Z</dcterms:modified>
</cp:coreProperties>
</file>