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7" r:id="rId7"/>
    <p:sldId id="266" r:id="rId8"/>
    <p:sldId id="268" r:id="rId9"/>
    <p:sldId id="262" r:id="rId10"/>
    <p:sldId id="263" r:id="rId11"/>
    <p:sldId id="265" r:id="rId12"/>
    <p:sldId id="264" r:id="rId13"/>
  </p:sldIdLst>
  <p:sldSz cx="9144000" cy="5143500" type="screen16x9"/>
  <p:notesSz cx="6858000" cy="9144000"/>
  <p:embeddedFontLst>
    <p:embeddedFont>
      <p:font typeface="Proxima Nova"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E29D4C-CECD-4261-9CDE-70CE1FA41305}">
  <a:tblStyle styleId="{6DE29D4C-CECD-4261-9CDE-70CE1FA4130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3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500" dirty="0">
                <a:solidFill>
                  <a:schemeClr val="dk1"/>
                </a:solidFill>
                <a:highlight>
                  <a:srgbClr val="FFFFFF"/>
                </a:highlight>
                <a:latin typeface="Proxima Nova"/>
                <a:ea typeface="Proxima Nova"/>
                <a:cs typeface="Proxima Nova"/>
                <a:sym typeface="Proxima Nova"/>
              </a:rPr>
              <a:t>Scientists believed the structure of the magnetic field at the interface between the heliosphere and interstellar space was relatively smooth. But based on data from the two Voyager spacecraft, it appears that huge 100 million mile long magnetic bubbles may form in the heliosheath in the sun's direction of travel.  Add video here of foam bubbles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sz="1500" dirty="0">
                <a:solidFill>
                  <a:schemeClr val="dk1"/>
                </a:solidFill>
                <a:highlight>
                  <a:srgbClr val="FFFFFF"/>
                </a:highlight>
                <a:latin typeface="Proxima Nova"/>
                <a:ea typeface="Proxima Nova"/>
                <a:cs typeface="Proxima Nova"/>
                <a:sym typeface="Proxima Nova"/>
              </a:rPr>
              <a:t>Voyager 1 is now in interstellar space with Voyager 2 moving in a different direction, buy also approaching interstellar space.</a:t>
            </a:r>
            <a:endParaRPr lang="en" sz="1500" dirty="0">
              <a:solidFill>
                <a:schemeClr val="dk1"/>
              </a:solidFill>
              <a:highlight>
                <a:srgbClr val="FFFFFF"/>
              </a:highlight>
              <a:latin typeface="Proxima Nova"/>
              <a:ea typeface="Proxima Nova"/>
              <a:cs typeface="Proxima Nova"/>
              <a:sym typeface="Proxima Nova"/>
            </a:endParaRPr>
          </a:p>
        </p:txBody>
      </p:sp>
    </p:spTree>
    <p:extLst>
      <p:ext uri="{BB962C8B-B14F-4D97-AF65-F5344CB8AC3E}">
        <p14:creationId xmlns:p14="http://schemas.microsoft.com/office/powerpoint/2010/main" val="176516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50000"/>
              </a:lnSpc>
              <a:spcBef>
                <a:spcPts val="0"/>
              </a:spcBef>
              <a:spcAft>
                <a:spcPts val="1500"/>
              </a:spcAft>
              <a:buClr>
                <a:schemeClr val="dk1"/>
              </a:buClr>
              <a:buSzPct val="84615"/>
              <a:buFont typeface="Arial"/>
              <a:buNone/>
            </a:pPr>
            <a:r>
              <a:rPr lang="en" sz="1300" dirty="0">
                <a:solidFill>
                  <a:schemeClr val="dk1"/>
                </a:solidFill>
                <a:highlight>
                  <a:srgbClr val="FFFFFF"/>
                </a:highlight>
                <a:latin typeface="Proxima Nova"/>
                <a:ea typeface="Proxima Nova"/>
                <a:cs typeface="Proxima Nova"/>
                <a:sym typeface="Proxima Nova"/>
              </a:rPr>
              <a:t>The outward flow of charged particles making up the solar wind, along with the sun's magnetic field, define a gigantic region in space known as the heliosphere. It is shaped somewhat like a teardrop because of the sun's motion, due to the rotation of the Milky Way, combined with the effects of the sun's passage through a cloud of interstellar debris produced by ancient supernova. The tail of the teardrop stretches away in the opposite direction of travel.</a:t>
            </a:r>
          </a:p>
          <a:p>
            <a:pPr lvl="0" rtl="0">
              <a:lnSpc>
                <a:spcPct val="150000"/>
              </a:lnSpc>
              <a:spcBef>
                <a:spcPts val="0"/>
              </a:spcBef>
              <a:spcAft>
                <a:spcPts val="1500"/>
              </a:spcAft>
              <a:buClr>
                <a:schemeClr val="dk1"/>
              </a:buClr>
              <a:buSzPct val="84615"/>
              <a:buFont typeface="Arial"/>
              <a:buNone/>
            </a:pPr>
            <a:r>
              <a:rPr lang="en" sz="1300" dirty="0">
                <a:solidFill>
                  <a:schemeClr val="dk1"/>
                </a:solidFill>
                <a:highlight>
                  <a:srgbClr val="FFFFFF"/>
                </a:highlight>
                <a:latin typeface="Proxima Nova"/>
                <a:ea typeface="Proxima Nova"/>
                <a:cs typeface="Proxima Nova"/>
                <a:sym typeface="Proxima Nova"/>
              </a:rPr>
              <a:t>The outward flow of the solar wind and the entwined magnetic field act as a shield of sorts for the inner solar system, affecting the passage of high-energy cosmic rays from deep space.</a:t>
            </a:r>
          </a:p>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Add heliosphere in the kitchen sink video</a:t>
            </a:r>
          </a:p>
        </p:txBody>
      </p:sp>
    </p:spTree>
    <p:extLst>
      <p:ext uri="{BB962C8B-B14F-4D97-AF65-F5344CB8AC3E}">
        <p14:creationId xmlns:p14="http://schemas.microsoft.com/office/powerpoint/2010/main" val="179035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Add heliosphere in the kitchen sink video</a:t>
            </a:r>
          </a:p>
        </p:txBody>
      </p:sp>
    </p:spTree>
    <p:extLst>
      <p:ext uri="{BB962C8B-B14F-4D97-AF65-F5344CB8AC3E}">
        <p14:creationId xmlns:p14="http://schemas.microsoft.com/office/powerpoint/2010/main" val="1435246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The magnetic field from our star is forming in different directions as seen by the red and blue corkscrews from the spinning axis, pushing out toward the heliopause. As they hit the heliopause, the particles are pushed together and compressed causing some interesting things to happen.</a:t>
            </a:r>
            <a:endParaRPr lang="en" dirty="0"/>
          </a:p>
        </p:txBody>
      </p:sp>
    </p:spTree>
    <p:extLst>
      <p:ext uri="{BB962C8B-B14F-4D97-AF65-F5344CB8AC3E}">
        <p14:creationId xmlns:p14="http://schemas.microsoft.com/office/powerpoint/2010/main" val="162663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dirty="0">
                <a:solidFill>
                  <a:schemeClr val="dk1"/>
                </a:solidFill>
                <a:highlight>
                  <a:srgbClr val="FFFFFF"/>
                </a:highlight>
                <a:latin typeface="Proxima Nova"/>
                <a:ea typeface="Proxima Nova"/>
                <a:cs typeface="Proxima Nova"/>
                <a:sym typeface="Proxima Nova"/>
              </a:rPr>
              <a:t>Based on Voyager data, the boundary between the sun's influence and interstellar space may be marked by a region of magnetic turbulence defined by huge "bubbles" of disconnected magnetic energy. </a:t>
            </a:r>
            <a:r>
              <a:rPr lang="en-US" sz="1200" dirty="0">
                <a:solidFill>
                  <a:schemeClr val="dk1"/>
                </a:solidFill>
                <a:highlight>
                  <a:srgbClr val="FFFFFF"/>
                </a:highlight>
                <a:latin typeface="Proxima Nova"/>
                <a:ea typeface="Proxima Nova"/>
                <a:cs typeface="Proxima Nova"/>
                <a:sym typeface="Proxima Nova"/>
              </a:rPr>
              <a:t>The bubbles are the result of the oppositely moving magnetic fields becoming </a:t>
            </a:r>
            <a:r>
              <a:rPr lang="en-US" sz="1200" dirty="0" err="1">
                <a:solidFill>
                  <a:schemeClr val="dk1"/>
                </a:solidFill>
                <a:highlight>
                  <a:srgbClr val="FFFFFF"/>
                </a:highlight>
                <a:latin typeface="Proxima Nova"/>
                <a:ea typeface="Proxima Nova"/>
                <a:cs typeface="Proxima Nova"/>
                <a:sym typeface="Proxima Nova"/>
              </a:rPr>
              <a:t>cris</a:t>
            </a:r>
            <a:r>
              <a:rPr lang="en-US" sz="1200" dirty="0">
                <a:solidFill>
                  <a:schemeClr val="dk1"/>
                </a:solidFill>
                <a:highlight>
                  <a:srgbClr val="FFFFFF"/>
                </a:highlight>
                <a:latin typeface="Proxima Nova"/>
                <a:ea typeface="Proxima Nova"/>
                <a:cs typeface="Proxima Nova"/>
                <a:sym typeface="Proxima Nova"/>
              </a:rPr>
              <a:t>-crossed and reconnecting sometimes violently and creating foaming magnetic bubbles and a high incidence of particles.  The particles density varies and that is why scientists say there is the ‘bubble effect’ of these charged particles. Voyager 1 is reporting a variance of particle density as she sails into and between bubbles.</a:t>
            </a:r>
            <a:endParaRPr lang="en" sz="1200" dirty="0">
              <a:solidFill>
                <a:schemeClr val="dk1"/>
              </a:solidFill>
              <a:highlight>
                <a:srgbClr val="FFFFFF"/>
              </a:highlight>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voyager.jpl.nasa.gov/mission/stat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endParaRPr/>
          </a:p>
        </p:txBody>
      </p:sp>
      <p:sp>
        <p:nvSpPr>
          <p:cNvPr id="55" name="Shape 5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endParaRPr/>
          </a:p>
        </p:txBody>
      </p:sp>
      <p:pic>
        <p:nvPicPr>
          <p:cNvPr id="56" name="Shape 56"/>
          <p:cNvPicPr preferRelativeResize="0"/>
          <p:nvPr/>
        </p:nvPicPr>
        <p:blipFill>
          <a:blip r:embed="rId3">
            <a:alphaModFix/>
          </a:blip>
          <a:stretch>
            <a:fillRect/>
          </a:stretch>
        </p:blipFill>
        <p:spPr>
          <a:xfrm>
            <a:off x="0" y="0"/>
            <a:ext cx="9143999" cy="5143499"/>
          </a:xfrm>
          <a:prstGeom prst="rect">
            <a:avLst/>
          </a:prstGeom>
          <a:noFill/>
          <a:ln>
            <a:noFill/>
          </a:ln>
        </p:spPr>
      </p:pic>
      <p:sp>
        <p:nvSpPr>
          <p:cNvPr id="57" name="Shape 57"/>
          <p:cNvSpPr txBox="1"/>
          <p:nvPr/>
        </p:nvSpPr>
        <p:spPr>
          <a:xfrm>
            <a:off x="1359550" y="900525"/>
            <a:ext cx="4617600" cy="1774800"/>
          </a:xfrm>
          <a:prstGeom prst="rect">
            <a:avLst/>
          </a:prstGeom>
          <a:noFill/>
          <a:ln>
            <a:noFill/>
          </a:ln>
        </p:spPr>
        <p:txBody>
          <a:bodyPr wrap="square" lIns="91425" tIns="91425" rIns="91425" bIns="91425" anchor="t" anchorCtr="0">
            <a:noAutofit/>
          </a:bodyPr>
          <a:lstStyle/>
          <a:p>
            <a:pPr lvl="0">
              <a:spcBef>
                <a:spcPts val="0"/>
              </a:spcBef>
              <a:buNone/>
            </a:pPr>
            <a:r>
              <a:rPr lang="en" sz="3000" dirty="0">
                <a:solidFill>
                  <a:srgbClr val="F1C232"/>
                </a:solidFill>
              </a:rPr>
              <a:t>2-D Model of Earth to</a:t>
            </a:r>
          </a:p>
          <a:p>
            <a:pPr lvl="0">
              <a:spcBef>
                <a:spcPts val="0"/>
              </a:spcBef>
              <a:buNone/>
            </a:pPr>
            <a:r>
              <a:rPr lang="en" sz="3000" dirty="0">
                <a:solidFill>
                  <a:srgbClr val="F1C232"/>
                </a:solidFill>
              </a:rPr>
              <a:t>2017 Voyager Locations</a:t>
            </a:r>
          </a:p>
        </p:txBody>
      </p:sp>
      <p:sp>
        <p:nvSpPr>
          <p:cNvPr id="58" name="Shape 58"/>
          <p:cNvSpPr txBox="1"/>
          <p:nvPr/>
        </p:nvSpPr>
        <p:spPr>
          <a:xfrm>
            <a:off x="1244525" y="2428775"/>
            <a:ext cx="5981700" cy="1197900"/>
          </a:xfrm>
          <a:prstGeom prst="rect">
            <a:avLst/>
          </a:prstGeom>
          <a:noFill/>
          <a:ln>
            <a:noFill/>
          </a:ln>
        </p:spPr>
        <p:txBody>
          <a:bodyPr wrap="square" lIns="91425" tIns="91425" rIns="91425" bIns="91425" anchor="t" anchorCtr="0">
            <a:noAutofit/>
          </a:bodyPr>
          <a:lstStyle/>
          <a:p>
            <a:pPr lvl="0">
              <a:spcBef>
                <a:spcPts val="0"/>
              </a:spcBef>
              <a:buNone/>
            </a:pPr>
            <a:r>
              <a:rPr lang="en" sz="2400">
                <a:solidFill>
                  <a:srgbClr val="A4C2F4"/>
                </a:solidFill>
              </a:rPr>
              <a:t>NGSS:</a:t>
            </a:r>
          </a:p>
          <a:p>
            <a:pPr lvl="0">
              <a:spcBef>
                <a:spcPts val="0"/>
              </a:spcBef>
              <a:buNone/>
            </a:pPr>
            <a:r>
              <a:rPr lang="en" sz="2400">
                <a:solidFill>
                  <a:srgbClr val="A4C2F4"/>
                </a:solidFill>
              </a:rPr>
              <a:t>PS2A :  Forces and Motion</a:t>
            </a:r>
          </a:p>
          <a:p>
            <a:pPr lvl="0">
              <a:spcBef>
                <a:spcPts val="0"/>
              </a:spcBef>
              <a:buNone/>
            </a:pPr>
            <a:r>
              <a:rPr lang="en" sz="2400">
                <a:solidFill>
                  <a:srgbClr val="A4C2F4"/>
                </a:solidFill>
              </a:rPr>
              <a:t>ESS1-2 : Earth’s Place in the Universe</a:t>
            </a:r>
          </a:p>
          <a:p>
            <a:pPr lvl="0">
              <a:spcBef>
                <a:spcPts val="0"/>
              </a:spcBef>
              <a:buNone/>
            </a:pPr>
            <a:endParaRPr sz="2400">
              <a:solidFill>
                <a:srgbClr val="A4C2F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115" name="Shape 11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16" name="Shape 116"/>
          <p:cNvPicPr preferRelativeResize="0"/>
          <p:nvPr/>
        </p:nvPicPr>
        <p:blipFill>
          <a:blip r:embed="rId3">
            <a:alphaModFix/>
          </a:blip>
          <a:stretch>
            <a:fillRect/>
          </a:stretch>
        </p:blipFill>
        <p:spPr>
          <a:xfrm>
            <a:off x="461963" y="385763"/>
            <a:ext cx="8220075" cy="4371975"/>
          </a:xfrm>
          <a:prstGeom prst="rect">
            <a:avLst/>
          </a:prstGeom>
          <a:noFill/>
          <a:ln>
            <a:noFill/>
          </a:ln>
        </p:spPr>
      </p:pic>
      <p:pic>
        <p:nvPicPr>
          <p:cNvPr id="117" name="Shape 117"/>
          <p:cNvPicPr preferRelativeResize="0"/>
          <p:nvPr/>
        </p:nvPicPr>
        <p:blipFill>
          <a:blip r:embed="rId4">
            <a:alphaModFix/>
          </a:blip>
          <a:stretch>
            <a:fillRect/>
          </a:stretch>
        </p:blipFill>
        <p:spPr>
          <a:xfrm>
            <a:off x="74804" y="0"/>
            <a:ext cx="899439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115" name="Shape 11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16" name="Shape 116"/>
          <p:cNvPicPr preferRelativeResize="0"/>
          <p:nvPr/>
        </p:nvPicPr>
        <p:blipFill>
          <a:blip r:embed="rId3">
            <a:alphaModFix/>
          </a:blip>
          <a:stretch>
            <a:fillRect/>
          </a:stretch>
        </p:blipFill>
        <p:spPr>
          <a:xfrm>
            <a:off x="0" y="0"/>
            <a:ext cx="9143999" cy="5359399"/>
          </a:xfrm>
          <a:prstGeom prst="rect">
            <a:avLst/>
          </a:prstGeom>
          <a:noFill/>
          <a:ln>
            <a:noFill/>
          </a:ln>
        </p:spPr>
      </p:pic>
      <p:pic>
        <p:nvPicPr>
          <p:cNvPr id="2" name="Picture 1">
            <a:extLst>
              <a:ext uri="{FF2B5EF4-FFF2-40B4-BE49-F238E27FC236}">
                <a16:creationId xmlns:a16="http://schemas.microsoft.com/office/drawing/2014/main" id="{28788B6D-1AF9-4D64-96F2-81C7AB4BC968}"/>
              </a:ext>
            </a:extLst>
          </p:cNvPr>
          <p:cNvPicPr>
            <a:picLocks noChangeAspect="1"/>
          </p:cNvPicPr>
          <p:nvPr/>
        </p:nvPicPr>
        <p:blipFill>
          <a:blip r:embed="rId4"/>
          <a:stretch>
            <a:fillRect/>
          </a:stretch>
        </p:blipFill>
        <p:spPr>
          <a:xfrm>
            <a:off x="45076" y="177291"/>
            <a:ext cx="9047409" cy="5042102"/>
          </a:xfrm>
          <a:prstGeom prst="rect">
            <a:avLst/>
          </a:prstGeom>
        </p:spPr>
      </p:pic>
    </p:spTree>
    <p:extLst>
      <p:ext uri="{BB962C8B-B14F-4D97-AF65-F5344CB8AC3E}">
        <p14:creationId xmlns:p14="http://schemas.microsoft.com/office/powerpoint/2010/main" val="230083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123" name="Shape 123"/>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24" name="Shape 124"/>
          <p:cNvPicPr preferRelativeResize="0"/>
          <p:nvPr/>
        </p:nvPicPr>
        <p:blipFill>
          <a:blip r:embed="rId3">
            <a:alphaModFix/>
          </a:blip>
          <a:stretch>
            <a:fillRect/>
          </a:stretch>
        </p:blipFill>
        <p:spPr>
          <a:xfrm>
            <a:off x="0" y="0"/>
            <a:ext cx="9143999" cy="5295899"/>
          </a:xfrm>
          <a:prstGeom prst="rect">
            <a:avLst/>
          </a:prstGeom>
          <a:noFill/>
          <a:ln>
            <a:noFill/>
          </a:ln>
        </p:spPr>
      </p:pic>
      <p:sp>
        <p:nvSpPr>
          <p:cNvPr id="125" name="Shape 125"/>
          <p:cNvSpPr txBox="1"/>
          <p:nvPr/>
        </p:nvSpPr>
        <p:spPr>
          <a:xfrm>
            <a:off x="2199350" y="1220900"/>
            <a:ext cx="5746500" cy="2052600"/>
          </a:xfrm>
          <a:prstGeom prst="rect">
            <a:avLst/>
          </a:prstGeom>
          <a:noFill/>
          <a:ln>
            <a:noFill/>
          </a:ln>
        </p:spPr>
        <p:txBody>
          <a:bodyPr wrap="square" lIns="91425" tIns="91425" rIns="91425" bIns="91425" anchor="t" anchorCtr="0">
            <a:noAutofit/>
          </a:bodyPr>
          <a:lstStyle/>
          <a:p>
            <a:pPr lvl="0">
              <a:spcBef>
                <a:spcPts val="0"/>
              </a:spcBef>
              <a:buNone/>
            </a:pPr>
            <a:r>
              <a:rPr lang="en" sz="3000" b="1">
                <a:solidFill>
                  <a:srgbClr val="FFFF00"/>
                </a:solidFill>
              </a:rPr>
              <a:t>2-D Model of Voyager Spacecraft Journey</a:t>
            </a:r>
          </a:p>
          <a:p>
            <a:pPr lvl="0">
              <a:spcBef>
                <a:spcPts val="0"/>
              </a:spcBef>
              <a:buNone/>
            </a:pPr>
            <a:r>
              <a:rPr lang="en" sz="3000" b="1">
                <a:solidFill>
                  <a:srgbClr val="FFFF00"/>
                </a:solidFill>
              </a:rPr>
              <a:t>Into the Heliopause….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64" name="Shape 64"/>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65" name="Shape 65"/>
          <p:cNvPicPr preferRelativeResize="0"/>
          <p:nvPr/>
        </p:nvPicPr>
        <p:blipFill>
          <a:blip r:embed="rId3">
            <a:alphaModFix/>
          </a:blip>
          <a:stretch>
            <a:fillRect/>
          </a:stretch>
        </p:blipFill>
        <p:spPr>
          <a:xfrm>
            <a:off x="99302" y="1"/>
            <a:ext cx="8945398" cy="4757750"/>
          </a:xfrm>
          <a:prstGeom prst="rect">
            <a:avLst/>
          </a:prstGeom>
          <a:noFill/>
          <a:ln>
            <a:noFill/>
          </a:ln>
        </p:spPr>
      </p:pic>
      <p:pic>
        <p:nvPicPr>
          <p:cNvPr id="66" name="Shape 66"/>
          <p:cNvPicPr preferRelativeResize="0"/>
          <p:nvPr/>
        </p:nvPicPr>
        <p:blipFill>
          <a:blip r:embed="rId4">
            <a:alphaModFix/>
          </a:blip>
          <a:stretch>
            <a:fillRect/>
          </a:stretch>
        </p:blipFill>
        <p:spPr>
          <a:xfrm>
            <a:off x="2152650" y="523875"/>
            <a:ext cx="4838700" cy="4095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72" name="Shape 72"/>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73" name="Shape 73"/>
          <p:cNvPicPr preferRelativeResize="0"/>
          <p:nvPr/>
        </p:nvPicPr>
        <p:blipFill>
          <a:blip r:embed="rId3">
            <a:alphaModFix/>
          </a:blip>
          <a:stretch>
            <a:fillRect/>
          </a:stretch>
        </p:blipFill>
        <p:spPr>
          <a:xfrm>
            <a:off x="0" y="351769"/>
            <a:ext cx="9334500" cy="5143500"/>
          </a:xfrm>
          <a:prstGeom prst="rect">
            <a:avLst/>
          </a:prstGeom>
          <a:noFill/>
          <a:ln>
            <a:noFill/>
          </a:ln>
        </p:spPr>
      </p:pic>
      <p:graphicFrame>
        <p:nvGraphicFramePr>
          <p:cNvPr id="74" name="Shape 74"/>
          <p:cNvGraphicFramePr/>
          <p:nvPr>
            <p:extLst>
              <p:ext uri="{D42A27DB-BD31-4B8C-83A1-F6EECF244321}">
                <p14:modId xmlns:p14="http://schemas.microsoft.com/office/powerpoint/2010/main" val="3184768892"/>
              </p:ext>
            </p:extLst>
          </p:nvPr>
        </p:nvGraphicFramePr>
        <p:xfrm>
          <a:off x="566671" y="435826"/>
          <a:ext cx="2995350" cy="5467752"/>
        </p:xfrm>
        <a:graphic>
          <a:graphicData uri="http://schemas.openxmlformats.org/drawingml/2006/table">
            <a:tbl>
              <a:tblPr firstRow="1">
                <a:noFill/>
                <a:tableStyleId>{6DE29D4C-CECD-4261-9CDE-70CE1FA41305}</a:tableStyleId>
              </a:tblPr>
              <a:tblGrid>
                <a:gridCol w="1764875">
                  <a:extLst>
                    <a:ext uri="{9D8B030D-6E8A-4147-A177-3AD203B41FA5}">
                      <a16:colId xmlns:a16="http://schemas.microsoft.com/office/drawing/2014/main" val="20000"/>
                    </a:ext>
                  </a:extLst>
                </a:gridCol>
                <a:gridCol w="1230475">
                  <a:extLst>
                    <a:ext uri="{9D8B030D-6E8A-4147-A177-3AD203B41FA5}">
                      <a16:colId xmlns:a16="http://schemas.microsoft.com/office/drawing/2014/main" val="20001"/>
                    </a:ext>
                  </a:extLst>
                </a:gridCol>
              </a:tblGrid>
              <a:tr h="364775">
                <a:tc>
                  <a:txBody>
                    <a:bodyPr/>
                    <a:lstStyle/>
                    <a:p>
                      <a:pPr lvl="0" algn="l" rtl="0">
                        <a:spcBef>
                          <a:spcPts val="0"/>
                        </a:spcBef>
                        <a:buNone/>
                      </a:pPr>
                      <a:r>
                        <a:rPr lang="en" sz="1800" dirty="0">
                          <a:solidFill>
                            <a:srgbClr val="FFFF00"/>
                          </a:solidFill>
                        </a:rPr>
                        <a:t>Sun                        </a:t>
                      </a:r>
                    </a:p>
                  </a:txBody>
                  <a:tcPr marL="91425" marR="0" marT="91425" marB="91425"/>
                </a:tc>
                <a:tc>
                  <a:txBody>
                    <a:bodyPr/>
                    <a:lstStyle/>
                    <a:p>
                      <a:pPr lvl="0" algn="r" rtl="0">
                        <a:lnSpc>
                          <a:spcPct val="115000"/>
                        </a:lnSpc>
                        <a:spcBef>
                          <a:spcPts val="0"/>
                        </a:spcBef>
                        <a:buNone/>
                      </a:pPr>
                      <a:r>
                        <a:rPr lang="en" sz="1800" dirty="0">
                          <a:solidFill>
                            <a:srgbClr val="FFFF00"/>
                          </a:solidFill>
                        </a:rPr>
                        <a:t>1.0</a:t>
                      </a:r>
                    </a:p>
                  </a:txBody>
                  <a:tcPr marL="91425" marR="91425" marT="91425" marB="91425"/>
                </a:tc>
                <a:extLst>
                  <a:ext uri="{0D108BD9-81ED-4DB2-BD59-A6C34878D82A}">
                    <a16:rowId xmlns:a16="http://schemas.microsoft.com/office/drawing/2014/main" val="10000"/>
                  </a:ext>
                </a:extLst>
              </a:tr>
              <a:tr h="238125">
                <a:tc>
                  <a:txBody>
                    <a:bodyPr/>
                    <a:lstStyle/>
                    <a:p>
                      <a:pPr lvl="0" algn="ctr" rtl="0">
                        <a:spcBef>
                          <a:spcPts val="0"/>
                        </a:spcBef>
                        <a:buNone/>
                      </a:pPr>
                      <a:endParaRPr sz="1800" u="sng" dirty="0">
                        <a:solidFill>
                          <a:srgbClr val="FFFF00"/>
                        </a:solidFill>
                      </a:endParaRPr>
                    </a:p>
                  </a:txBody>
                  <a:tcPr marL="91425" marR="91425" marT="91425" marB="91425"/>
                </a:tc>
                <a:tc>
                  <a:txBody>
                    <a:bodyPr/>
                    <a:lstStyle/>
                    <a:p>
                      <a:pPr lvl="0" rtl="0">
                        <a:spcBef>
                          <a:spcPts val="0"/>
                        </a:spcBef>
                        <a:buNone/>
                      </a:pPr>
                      <a:r>
                        <a:rPr lang="en" sz="1800" u="sng" dirty="0">
                          <a:solidFill>
                            <a:srgbClr val="FFFF00"/>
                          </a:solidFill>
                        </a:rPr>
                        <a:t> </a:t>
                      </a:r>
                    </a:p>
                  </a:txBody>
                  <a:tcPr marL="91425" marR="91425" marT="91425" marB="91425"/>
                </a:tc>
                <a:extLst>
                  <a:ext uri="{0D108BD9-81ED-4DB2-BD59-A6C34878D82A}">
                    <a16:rowId xmlns:a16="http://schemas.microsoft.com/office/drawing/2014/main" val="10001"/>
                  </a:ext>
                </a:extLst>
              </a:tr>
              <a:tr h="266700">
                <a:tc>
                  <a:txBody>
                    <a:bodyPr/>
                    <a:lstStyle/>
                    <a:p>
                      <a:pPr lvl="0" rtl="0">
                        <a:spcBef>
                          <a:spcPts val="0"/>
                        </a:spcBef>
                        <a:buNone/>
                      </a:pPr>
                      <a:r>
                        <a:rPr lang="en" sz="1800" dirty="0">
                          <a:solidFill>
                            <a:srgbClr val="FFFF00"/>
                          </a:solidFill>
                        </a:rPr>
                        <a:t>Earth</a:t>
                      </a:r>
                    </a:p>
                  </a:txBody>
                  <a:tcPr marL="91425" marR="91425" marT="91425" marB="91425"/>
                </a:tc>
                <a:tc>
                  <a:txBody>
                    <a:bodyPr/>
                    <a:lstStyle/>
                    <a:p>
                      <a:pPr lvl="0" rtl="0">
                        <a:spcBef>
                          <a:spcPts val="0"/>
                        </a:spcBef>
                        <a:buNone/>
                      </a:pPr>
                      <a:r>
                        <a:rPr lang="en" sz="1800" dirty="0">
                          <a:solidFill>
                            <a:srgbClr val="FFFF00"/>
                          </a:solidFill>
                        </a:rPr>
                        <a:t>             0</a:t>
                      </a:r>
                    </a:p>
                  </a:txBody>
                  <a:tcPr marL="91425" marR="91425" marT="91425" marB="91425"/>
                </a:tc>
                <a:extLst>
                  <a:ext uri="{0D108BD9-81ED-4DB2-BD59-A6C34878D82A}">
                    <a16:rowId xmlns:a16="http://schemas.microsoft.com/office/drawing/2014/main" val="10002"/>
                  </a:ext>
                </a:extLst>
              </a:tr>
              <a:tr h="238125">
                <a:tc>
                  <a:txBody>
                    <a:bodyPr/>
                    <a:lstStyle/>
                    <a:p>
                      <a:pPr lvl="0" rtl="0">
                        <a:spcBef>
                          <a:spcPts val="0"/>
                        </a:spcBef>
                        <a:buNone/>
                      </a:pPr>
                      <a:r>
                        <a:rPr lang="en" sz="1800">
                          <a:solidFill>
                            <a:srgbClr val="FFFF00"/>
                          </a:solidFill>
                        </a:rPr>
                        <a:t> </a:t>
                      </a:r>
                    </a:p>
                  </a:txBody>
                  <a:tcPr marL="91425" marR="91425" marT="91425" marB="91425"/>
                </a:tc>
                <a:tc>
                  <a:txBody>
                    <a:bodyPr/>
                    <a:lstStyle/>
                    <a:p>
                      <a:pPr lvl="0" rtl="0">
                        <a:spcBef>
                          <a:spcPts val="0"/>
                        </a:spcBef>
                        <a:buNone/>
                      </a:pPr>
                      <a:r>
                        <a:rPr lang="en" sz="1800" dirty="0">
                          <a:solidFill>
                            <a:srgbClr val="FFFF00"/>
                          </a:solidFill>
                        </a:rPr>
                        <a:t> </a:t>
                      </a:r>
                    </a:p>
                  </a:txBody>
                  <a:tcPr marL="91425" marR="91425" marT="91425" marB="91425"/>
                </a:tc>
                <a:extLst>
                  <a:ext uri="{0D108BD9-81ED-4DB2-BD59-A6C34878D82A}">
                    <a16:rowId xmlns:a16="http://schemas.microsoft.com/office/drawing/2014/main" val="10003"/>
                  </a:ext>
                </a:extLst>
              </a:tr>
              <a:tr h="238125">
                <a:tc>
                  <a:txBody>
                    <a:bodyPr/>
                    <a:lstStyle/>
                    <a:p>
                      <a:pPr lvl="0" rtl="0">
                        <a:spcBef>
                          <a:spcPts val="0"/>
                        </a:spcBef>
                        <a:buNone/>
                      </a:pPr>
                      <a:r>
                        <a:rPr lang="en" sz="1800">
                          <a:solidFill>
                            <a:srgbClr val="FFFF00"/>
                          </a:solidFill>
                        </a:rPr>
                        <a:t>Mars</a:t>
                      </a:r>
                    </a:p>
                  </a:txBody>
                  <a:tcPr marL="91425" marR="91425" marT="91425" marB="91425"/>
                </a:tc>
                <a:tc>
                  <a:txBody>
                    <a:bodyPr/>
                    <a:lstStyle/>
                    <a:p>
                      <a:pPr lvl="0" algn="r" rtl="0">
                        <a:lnSpc>
                          <a:spcPct val="115000"/>
                        </a:lnSpc>
                        <a:spcBef>
                          <a:spcPts val="0"/>
                        </a:spcBef>
                        <a:buNone/>
                      </a:pPr>
                      <a:r>
                        <a:rPr lang="en" sz="1800" dirty="0">
                          <a:solidFill>
                            <a:srgbClr val="FFFF00"/>
                          </a:solidFill>
                        </a:rPr>
                        <a:t>0.52</a:t>
                      </a:r>
                    </a:p>
                  </a:txBody>
                  <a:tcPr marL="91425" marR="91425" marT="91425" marB="91425"/>
                </a:tc>
                <a:extLst>
                  <a:ext uri="{0D108BD9-81ED-4DB2-BD59-A6C34878D82A}">
                    <a16:rowId xmlns:a16="http://schemas.microsoft.com/office/drawing/2014/main" val="10004"/>
                  </a:ext>
                </a:extLst>
              </a:tr>
              <a:tr h="238125">
                <a:tc>
                  <a:txBody>
                    <a:bodyPr/>
                    <a:lstStyle/>
                    <a:p>
                      <a:pPr lvl="0" rtl="0">
                        <a:spcBef>
                          <a:spcPts val="0"/>
                        </a:spcBef>
                        <a:buNone/>
                      </a:pPr>
                      <a:r>
                        <a:rPr lang="en" sz="1800">
                          <a:solidFill>
                            <a:srgbClr val="FFFF00"/>
                          </a:solidFill>
                        </a:rPr>
                        <a:t> </a:t>
                      </a:r>
                    </a:p>
                  </a:txBody>
                  <a:tcPr marL="91425" marR="91425" marT="91425" marB="91425"/>
                </a:tc>
                <a:tc>
                  <a:txBody>
                    <a:bodyPr/>
                    <a:lstStyle/>
                    <a:p>
                      <a:pPr lvl="0" rtl="0">
                        <a:spcBef>
                          <a:spcPts val="0"/>
                        </a:spcBef>
                        <a:buNone/>
                      </a:pPr>
                      <a:r>
                        <a:rPr lang="en" sz="1800" dirty="0">
                          <a:solidFill>
                            <a:srgbClr val="FFFF00"/>
                          </a:solidFill>
                        </a:rPr>
                        <a:t> </a:t>
                      </a:r>
                    </a:p>
                  </a:txBody>
                  <a:tcPr marL="91425" marR="91425" marT="91425" marB="91425"/>
                </a:tc>
                <a:extLst>
                  <a:ext uri="{0D108BD9-81ED-4DB2-BD59-A6C34878D82A}">
                    <a16:rowId xmlns:a16="http://schemas.microsoft.com/office/drawing/2014/main" val="10005"/>
                  </a:ext>
                </a:extLst>
              </a:tr>
              <a:tr h="238125">
                <a:tc>
                  <a:txBody>
                    <a:bodyPr/>
                    <a:lstStyle/>
                    <a:p>
                      <a:pPr lvl="0" rtl="0">
                        <a:spcBef>
                          <a:spcPts val="0"/>
                        </a:spcBef>
                        <a:buNone/>
                      </a:pPr>
                      <a:r>
                        <a:rPr lang="en" sz="1800">
                          <a:solidFill>
                            <a:srgbClr val="FFFF00"/>
                          </a:solidFill>
                        </a:rPr>
                        <a:t>Jupiter</a:t>
                      </a:r>
                    </a:p>
                  </a:txBody>
                  <a:tcPr marL="91425" marR="91425" marT="91425" marB="91425"/>
                </a:tc>
                <a:tc>
                  <a:txBody>
                    <a:bodyPr/>
                    <a:lstStyle/>
                    <a:p>
                      <a:pPr lvl="0" algn="r" rtl="0">
                        <a:lnSpc>
                          <a:spcPct val="115000"/>
                        </a:lnSpc>
                        <a:spcBef>
                          <a:spcPts val="0"/>
                        </a:spcBef>
                        <a:buNone/>
                      </a:pPr>
                      <a:r>
                        <a:rPr lang="en" sz="1800" dirty="0">
                          <a:solidFill>
                            <a:srgbClr val="FFFF00"/>
                          </a:solidFill>
                        </a:rPr>
                        <a:t>4.2</a:t>
                      </a:r>
                    </a:p>
                  </a:txBody>
                  <a:tcPr marL="91425" marR="91425" marT="91425" marB="91425"/>
                </a:tc>
                <a:extLst>
                  <a:ext uri="{0D108BD9-81ED-4DB2-BD59-A6C34878D82A}">
                    <a16:rowId xmlns:a16="http://schemas.microsoft.com/office/drawing/2014/main" val="10006"/>
                  </a:ext>
                </a:extLst>
              </a:tr>
              <a:tr h="238125">
                <a:tc>
                  <a:txBody>
                    <a:bodyPr/>
                    <a:lstStyle/>
                    <a:p>
                      <a:pPr lvl="0" rtl="0">
                        <a:spcBef>
                          <a:spcPts val="0"/>
                        </a:spcBef>
                        <a:buNone/>
                      </a:pPr>
                      <a:r>
                        <a:rPr lang="en" sz="1800">
                          <a:solidFill>
                            <a:srgbClr val="FFFF00"/>
                          </a:solidFill>
                        </a:rPr>
                        <a:t> </a:t>
                      </a:r>
                    </a:p>
                  </a:txBody>
                  <a:tcPr marL="91425" marR="91425" marT="91425" marB="91425"/>
                </a:tc>
                <a:tc>
                  <a:txBody>
                    <a:bodyPr/>
                    <a:lstStyle/>
                    <a:p>
                      <a:pPr lvl="0" rtl="0">
                        <a:spcBef>
                          <a:spcPts val="0"/>
                        </a:spcBef>
                        <a:buNone/>
                      </a:pPr>
                      <a:r>
                        <a:rPr lang="en" sz="1800" dirty="0">
                          <a:solidFill>
                            <a:srgbClr val="FFFF00"/>
                          </a:solidFill>
                        </a:rPr>
                        <a:t> </a:t>
                      </a:r>
                    </a:p>
                  </a:txBody>
                  <a:tcPr marL="91425" marR="91425" marT="91425" marB="91425"/>
                </a:tc>
                <a:extLst>
                  <a:ext uri="{0D108BD9-81ED-4DB2-BD59-A6C34878D82A}">
                    <a16:rowId xmlns:a16="http://schemas.microsoft.com/office/drawing/2014/main" val="10007"/>
                  </a:ext>
                </a:extLst>
              </a:tr>
              <a:tr h="238125">
                <a:tc>
                  <a:txBody>
                    <a:bodyPr/>
                    <a:lstStyle/>
                    <a:p>
                      <a:pPr lvl="0" rtl="0">
                        <a:spcBef>
                          <a:spcPts val="0"/>
                        </a:spcBef>
                        <a:buNone/>
                      </a:pPr>
                      <a:r>
                        <a:rPr lang="en" sz="1800">
                          <a:solidFill>
                            <a:srgbClr val="FFFF00"/>
                          </a:solidFill>
                        </a:rPr>
                        <a:t>Saturn</a:t>
                      </a:r>
                    </a:p>
                  </a:txBody>
                  <a:tcPr marL="91425" marR="91425" marT="91425" marB="91425"/>
                </a:tc>
                <a:tc>
                  <a:txBody>
                    <a:bodyPr/>
                    <a:lstStyle/>
                    <a:p>
                      <a:pPr lvl="0" algn="r" rtl="0">
                        <a:lnSpc>
                          <a:spcPct val="115000"/>
                        </a:lnSpc>
                        <a:spcBef>
                          <a:spcPts val="0"/>
                        </a:spcBef>
                        <a:buNone/>
                      </a:pPr>
                      <a:r>
                        <a:rPr lang="en" sz="1800" dirty="0">
                          <a:solidFill>
                            <a:srgbClr val="FFFF00"/>
                          </a:solidFill>
                        </a:rPr>
                        <a:t>8.58</a:t>
                      </a:r>
                    </a:p>
                  </a:txBody>
                  <a:tcPr marL="91425" marR="91425" marT="91425" marB="91425"/>
                </a:tc>
                <a:extLst>
                  <a:ext uri="{0D108BD9-81ED-4DB2-BD59-A6C34878D82A}">
                    <a16:rowId xmlns:a16="http://schemas.microsoft.com/office/drawing/2014/main" val="10008"/>
                  </a:ext>
                </a:extLst>
              </a:tr>
              <a:tr h="238125">
                <a:tc>
                  <a:txBody>
                    <a:bodyPr/>
                    <a:lstStyle/>
                    <a:p>
                      <a:pPr lvl="0" rtl="0">
                        <a:spcBef>
                          <a:spcPts val="0"/>
                        </a:spcBef>
                        <a:buNone/>
                      </a:pPr>
                      <a:r>
                        <a:rPr lang="en">
                          <a:solidFill>
                            <a:srgbClr val="FFFF00"/>
                          </a:solidFill>
                        </a:rPr>
                        <a:t> </a:t>
                      </a:r>
                    </a:p>
                  </a:txBody>
                  <a:tcPr marL="91425" marR="91425" marT="91425" marB="91425"/>
                </a:tc>
                <a:tc>
                  <a:txBody>
                    <a:bodyPr/>
                    <a:lstStyle/>
                    <a:p>
                      <a:pPr lvl="0" rtl="0">
                        <a:spcBef>
                          <a:spcPts val="0"/>
                        </a:spcBef>
                        <a:buNone/>
                      </a:pPr>
                      <a:r>
                        <a:rPr lang="en">
                          <a:solidFill>
                            <a:srgbClr val="FFFF00"/>
                          </a:solidFill>
                        </a:rPr>
                        <a:t> </a:t>
                      </a:r>
                    </a:p>
                  </a:txBody>
                  <a:tcPr marL="91425" marR="91425" marT="91425" marB="91425"/>
                </a:tc>
                <a:extLst>
                  <a:ext uri="{0D108BD9-81ED-4DB2-BD59-A6C34878D82A}">
                    <a16:rowId xmlns:a16="http://schemas.microsoft.com/office/drawing/2014/main" val="10009"/>
                  </a:ext>
                </a:extLst>
              </a:tr>
              <a:tr h="238125">
                <a:tc>
                  <a:txBody>
                    <a:bodyPr/>
                    <a:lstStyle/>
                    <a:p>
                      <a:pPr lvl="0" rtl="0">
                        <a:spcBef>
                          <a:spcPts val="0"/>
                        </a:spcBef>
                        <a:buNone/>
                      </a:pPr>
                      <a:r>
                        <a:rPr lang="en"/>
                        <a:t> </a:t>
                      </a:r>
                    </a:p>
                  </a:txBody>
                  <a:tcPr marL="91425" marR="91425" marT="91425" marB="91425"/>
                </a:tc>
                <a:tc>
                  <a:txBody>
                    <a:bodyPr/>
                    <a:lstStyle/>
                    <a:p>
                      <a:pPr lvl="0" rtl="0">
                        <a:spcBef>
                          <a:spcPts val="0"/>
                        </a:spcBef>
                        <a:buNone/>
                      </a:pPr>
                      <a:r>
                        <a:rPr lang="en"/>
                        <a:t> </a:t>
                      </a:r>
                    </a:p>
                  </a:txBody>
                  <a:tcPr marL="91425" marR="91425" marT="91425" marB="91425"/>
                </a:tc>
                <a:extLst>
                  <a:ext uri="{0D108BD9-81ED-4DB2-BD59-A6C34878D82A}">
                    <a16:rowId xmlns:a16="http://schemas.microsoft.com/office/drawing/2014/main" val="10010"/>
                  </a:ext>
                </a:extLst>
              </a:tr>
              <a:tr h="238125">
                <a:tc>
                  <a:txBody>
                    <a:bodyPr/>
                    <a:lstStyle/>
                    <a:p>
                      <a:pPr lvl="0" rtl="0">
                        <a:spcBef>
                          <a:spcPts val="0"/>
                        </a:spcBef>
                        <a:buNone/>
                      </a:pPr>
                      <a:r>
                        <a:rPr lang="en">
                          <a:solidFill>
                            <a:srgbClr val="FFFF00"/>
                          </a:solidFill>
                        </a:rPr>
                        <a:t> </a:t>
                      </a:r>
                    </a:p>
                  </a:txBody>
                  <a:tcPr marL="91425" marR="91425" marT="91425" marB="91425"/>
                </a:tc>
                <a:tc>
                  <a:txBody>
                    <a:bodyPr/>
                    <a:lstStyle/>
                    <a:p>
                      <a:pPr lvl="0" rtl="0">
                        <a:spcBef>
                          <a:spcPts val="0"/>
                        </a:spcBef>
                        <a:buNone/>
                      </a:pPr>
                      <a:r>
                        <a:rPr lang="en" dirty="0">
                          <a:solidFill>
                            <a:srgbClr val="FFFF00"/>
                          </a:solidFill>
                        </a:rPr>
                        <a:t> </a:t>
                      </a:r>
                    </a:p>
                  </a:txBody>
                  <a:tcPr marL="91425" marR="91425" marT="91425" marB="91425"/>
                </a:tc>
                <a:extLst>
                  <a:ext uri="{0D108BD9-81ED-4DB2-BD59-A6C34878D82A}">
                    <a16:rowId xmlns:a16="http://schemas.microsoft.com/office/drawing/2014/main" val="10011"/>
                  </a:ext>
                </a:extLst>
              </a:tr>
            </a:tbl>
          </a:graphicData>
        </a:graphic>
      </p:graphicFrame>
      <p:graphicFrame>
        <p:nvGraphicFramePr>
          <p:cNvPr id="75" name="Shape 75"/>
          <p:cNvGraphicFramePr/>
          <p:nvPr>
            <p:extLst>
              <p:ext uri="{D42A27DB-BD31-4B8C-83A1-F6EECF244321}">
                <p14:modId xmlns:p14="http://schemas.microsoft.com/office/powerpoint/2010/main" val="1517836012"/>
              </p:ext>
            </p:extLst>
          </p:nvPr>
        </p:nvGraphicFramePr>
        <p:xfrm>
          <a:off x="5215944" y="1552462"/>
          <a:ext cx="3043859" cy="3793169"/>
        </p:xfrm>
        <a:graphic>
          <a:graphicData uri="http://schemas.openxmlformats.org/drawingml/2006/table">
            <a:tbl>
              <a:tblPr>
                <a:noFill/>
                <a:tableStyleId>{6DE29D4C-CECD-4261-9CDE-70CE1FA41305}</a:tableStyleId>
              </a:tblPr>
              <a:tblGrid>
                <a:gridCol w="1564509">
                  <a:extLst>
                    <a:ext uri="{9D8B030D-6E8A-4147-A177-3AD203B41FA5}">
                      <a16:colId xmlns:a16="http://schemas.microsoft.com/office/drawing/2014/main" val="20000"/>
                    </a:ext>
                  </a:extLst>
                </a:gridCol>
                <a:gridCol w="1479350">
                  <a:extLst>
                    <a:ext uri="{9D8B030D-6E8A-4147-A177-3AD203B41FA5}">
                      <a16:colId xmlns:a16="http://schemas.microsoft.com/office/drawing/2014/main" val="20001"/>
                    </a:ext>
                  </a:extLst>
                </a:gridCol>
              </a:tblGrid>
              <a:tr h="818875">
                <a:tc>
                  <a:txBody>
                    <a:bodyPr/>
                    <a:lstStyle/>
                    <a:p>
                      <a:pPr lvl="0" rtl="0">
                        <a:spcBef>
                          <a:spcPts val="0"/>
                        </a:spcBef>
                        <a:buNone/>
                      </a:pPr>
                      <a:r>
                        <a:rPr lang="en" sz="1800" dirty="0">
                          <a:solidFill>
                            <a:srgbClr val="FFFF00"/>
                          </a:solidFill>
                        </a:rPr>
                        <a:t>Uranus</a:t>
                      </a:r>
                    </a:p>
                  </a:txBody>
                  <a:tcPr marL="91425" marR="91425" marT="91425" marB="91425"/>
                </a:tc>
                <a:tc>
                  <a:txBody>
                    <a:bodyPr/>
                    <a:lstStyle/>
                    <a:p>
                      <a:pPr lvl="0" algn="r" rtl="0">
                        <a:lnSpc>
                          <a:spcPct val="115000"/>
                        </a:lnSpc>
                        <a:spcBef>
                          <a:spcPts val="0"/>
                        </a:spcBef>
                        <a:buNone/>
                      </a:pPr>
                      <a:r>
                        <a:rPr lang="en" sz="1800">
                          <a:solidFill>
                            <a:srgbClr val="FFFF00"/>
                          </a:solidFill>
                        </a:rPr>
                        <a:t>19.1</a:t>
                      </a:r>
                    </a:p>
                  </a:txBody>
                  <a:tcPr marL="91425" marR="91425" marT="91425" marB="91425"/>
                </a:tc>
                <a:extLst>
                  <a:ext uri="{0D108BD9-81ED-4DB2-BD59-A6C34878D82A}">
                    <a16:rowId xmlns:a16="http://schemas.microsoft.com/office/drawing/2014/main" val="10000"/>
                  </a:ext>
                </a:extLst>
              </a:tr>
              <a:tr h="442400">
                <a:tc>
                  <a:txBody>
                    <a:bodyPr/>
                    <a:lstStyle/>
                    <a:p>
                      <a:pPr lvl="0" rtl="0">
                        <a:spcBef>
                          <a:spcPts val="0"/>
                        </a:spcBef>
                        <a:buNone/>
                      </a:pPr>
                      <a:r>
                        <a:rPr lang="en" sz="1800">
                          <a:solidFill>
                            <a:srgbClr val="FFFF00"/>
                          </a:solidFill>
                        </a:rPr>
                        <a:t>Neptune</a:t>
                      </a:r>
                    </a:p>
                  </a:txBody>
                  <a:tcPr marL="91425" marR="91425" marT="91425" marB="91425"/>
                </a:tc>
                <a:tc>
                  <a:txBody>
                    <a:bodyPr/>
                    <a:lstStyle/>
                    <a:p>
                      <a:pPr lvl="0" algn="r" rtl="0">
                        <a:lnSpc>
                          <a:spcPct val="115000"/>
                        </a:lnSpc>
                        <a:spcBef>
                          <a:spcPts val="0"/>
                        </a:spcBef>
                        <a:buNone/>
                      </a:pPr>
                      <a:r>
                        <a:rPr lang="en" sz="1800">
                          <a:solidFill>
                            <a:srgbClr val="FFFF00"/>
                          </a:solidFill>
                        </a:rPr>
                        <a:t>29.1</a:t>
                      </a:r>
                    </a:p>
                  </a:txBody>
                  <a:tcPr marL="91425" marR="91425" marT="91425" marB="91425"/>
                </a:tc>
                <a:extLst>
                  <a:ext uri="{0D108BD9-81ED-4DB2-BD59-A6C34878D82A}">
                    <a16:rowId xmlns:a16="http://schemas.microsoft.com/office/drawing/2014/main" val="10001"/>
                  </a:ext>
                </a:extLst>
              </a:tr>
              <a:tr h="678675">
                <a:tc>
                  <a:txBody>
                    <a:bodyPr/>
                    <a:lstStyle/>
                    <a:p>
                      <a:pPr lvl="0" rtl="0">
                        <a:spcBef>
                          <a:spcPts val="0"/>
                        </a:spcBef>
                        <a:buNone/>
                      </a:pPr>
                      <a:r>
                        <a:rPr lang="en" sz="1800" u="sng" dirty="0">
                          <a:solidFill>
                            <a:srgbClr val="FFFF00"/>
                          </a:solidFill>
                        </a:rPr>
                        <a:t>Termination Point:</a:t>
                      </a:r>
                    </a:p>
                  </a:txBody>
                  <a:tcPr marL="91425" marR="91425" marT="91425" marB="91425"/>
                </a:tc>
                <a:tc>
                  <a:txBody>
                    <a:bodyPr/>
                    <a:lstStyle/>
                    <a:p>
                      <a:pPr lvl="0" rtl="0">
                        <a:spcBef>
                          <a:spcPts val="0"/>
                        </a:spcBef>
                        <a:buNone/>
                      </a:pPr>
                      <a:endParaRPr sz="1800">
                        <a:solidFill>
                          <a:srgbClr val="FFFF00"/>
                        </a:solidFill>
                      </a:endParaRPr>
                    </a:p>
                  </a:txBody>
                  <a:tcPr marL="91425" marR="91425" marT="91425" marB="91425"/>
                </a:tc>
                <a:extLst>
                  <a:ext uri="{0D108BD9-81ED-4DB2-BD59-A6C34878D82A}">
                    <a16:rowId xmlns:a16="http://schemas.microsoft.com/office/drawing/2014/main" val="10002"/>
                  </a:ext>
                </a:extLst>
              </a:tr>
              <a:tr h="485375">
                <a:tc>
                  <a:txBody>
                    <a:bodyPr/>
                    <a:lstStyle/>
                    <a:p>
                      <a:pPr lvl="0" rtl="0">
                        <a:spcBef>
                          <a:spcPts val="0"/>
                        </a:spcBef>
                        <a:buNone/>
                      </a:pPr>
                      <a:r>
                        <a:rPr lang="en" sz="1800">
                          <a:solidFill>
                            <a:srgbClr val="FFFF00"/>
                          </a:solidFill>
                        </a:rPr>
                        <a:t>Voyager 1</a:t>
                      </a:r>
                    </a:p>
                  </a:txBody>
                  <a:tcPr marL="91425" marR="91425" marT="91425" marB="91425"/>
                </a:tc>
                <a:tc>
                  <a:txBody>
                    <a:bodyPr/>
                    <a:lstStyle/>
                    <a:p>
                      <a:pPr lvl="0" algn="r" rtl="0">
                        <a:lnSpc>
                          <a:spcPct val="115000"/>
                        </a:lnSpc>
                        <a:spcBef>
                          <a:spcPts val="0"/>
                        </a:spcBef>
                        <a:buNone/>
                      </a:pPr>
                      <a:r>
                        <a:rPr lang="en" sz="1800">
                          <a:solidFill>
                            <a:srgbClr val="FFFF00"/>
                          </a:solidFill>
                        </a:rPr>
                        <a:t>94</a:t>
                      </a:r>
                    </a:p>
                  </a:txBody>
                  <a:tcPr marL="91425" marR="91425" marT="91425" marB="91425"/>
                </a:tc>
                <a:extLst>
                  <a:ext uri="{0D108BD9-81ED-4DB2-BD59-A6C34878D82A}">
                    <a16:rowId xmlns:a16="http://schemas.microsoft.com/office/drawing/2014/main" val="10003"/>
                  </a:ext>
                </a:extLst>
              </a:tr>
              <a:tr h="485375">
                <a:tc>
                  <a:txBody>
                    <a:bodyPr/>
                    <a:lstStyle/>
                    <a:p>
                      <a:pPr lvl="0" rtl="0">
                        <a:spcBef>
                          <a:spcPts val="0"/>
                        </a:spcBef>
                        <a:buNone/>
                      </a:pPr>
                      <a:r>
                        <a:rPr lang="en" sz="1800">
                          <a:solidFill>
                            <a:srgbClr val="FFFF00"/>
                          </a:solidFill>
                        </a:rPr>
                        <a:t>Voyager 2</a:t>
                      </a:r>
                    </a:p>
                  </a:txBody>
                  <a:tcPr marL="91425" marR="91425" marT="91425" marB="91425"/>
                </a:tc>
                <a:tc>
                  <a:txBody>
                    <a:bodyPr/>
                    <a:lstStyle/>
                    <a:p>
                      <a:pPr lvl="0" algn="r" rtl="0">
                        <a:lnSpc>
                          <a:spcPct val="115000"/>
                        </a:lnSpc>
                        <a:spcBef>
                          <a:spcPts val="0"/>
                        </a:spcBef>
                        <a:buNone/>
                      </a:pPr>
                      <a:r>
                        <a:rPr lang="en" sz="1800">
                          <a:solidFill>
                            <a:srgbClr val="FFFF00"/>
                          </a:solidFill>
                        </a:rPr>
                        <a:t>84</a:t>
                      </a:r>
                    </a:p>
                  </a:txBody>
                  <a:tcPr marL="91425" marR="91425" marT="91425" marB="91425"/>
                </a:tc>
                <a:extLst>
                  <a:ext uri="{0D108BD9-81ED-4DB2-BD59-A6C34878D82A}">
                    <a16:rowId xmlns:a16="http://schemas.microsoft.com/office/drawing/2014/main" val="10004"/>
                  </a:ext>
                </a:extLst>
              </a:tr>
              <a:tr h="747850">
                <a:tc>
                  <a:txBody>
                    <a:bodyPr/>
                    <a:lstStyle/>
                    <a:p>
                      <a:pPr lvl="0" rtl="0">
                        <a:spcBef>
                          <a:spcPts val="0"/>
                        </a:spcBef>
                        <a:buNone/>
                      </a:pPr>
                      <a:r>
                        <a:rPr lang="en">
                          <a:solidFill>
                            <a:srgbClr val="FFFF00"/>
                          </a:solidFill>
                        </a:rPr>
                        <a:t> </a:t>
                      </a:r>
                    </a:p>
                  </a:txBody>
                  <a:tcPr marL="91425" marR="91425" marT="91425" marB="91425"/>
                </a:tc>
                <a:tc>
                  <a:txBody>
                    <a:bodyPr/>
                    <a:lstStyle/>
                    <a:p>
                      <a:pPr lvl="0" rtl="0">
                        <a:spcBef>
                          <a:spcPts val="0"/>
                        </a:spcBef>
                        <a:buNone/>
                      </a:pPr>
                      <a:r>
                        <a:rPr lang="en" dirty="0">
                          <a:solidFill>
                            <a:srgbClr val="FFFF00"/>
                          </a:solidFill>
                        </a:rPr>
                        <a:t> </a:t>
                      </a:r>
                    </a:p>
                  </a:txBody>
                  <a:tcPr marL="91425" marR="91425" marT="91425" marB="91425"/>
                </a:tc>
                <a:extLst>
                  <a:ext uri="{0D108BD9-81ED-4DB2-BD59-A6C34878D82A}">
                    <a16:rowId xmlns:a16="http://schemas.microsoft.com/office/drawing/2014/main" val="10005"/>
                  </a:ext>
                </a:extLst>
              </a:tr>
            </a:tbl>
          </a:graphicData>
        </a:graphic>
      </p:graphicFrame>
      <p:sp>
        <p:nvSpPr>
          <p:cNvPr id="76" name="Shape 76"/>
          <p:cNvSpPr txBox="1"/>
          <p:nvPr/>
        </p:nvSpPr>
        <p:spPr>
          <a:xfrm>
            <a:off x="4284523" y="367500"/>
            <a:ext cx="4292806" cy="1002300"/>
          </a:xfrm>
          <a:prstGeom prst="rect">
            <a:avLst/>
          </a:prstGeom>
          <a:noFill/>
          <a:ln>
            <a:noFill/>
          </a:ln>
        </p:spPr>
        <p:txBody>
          <a:bodyPr wrap="square" lIns="91425" tIns="91425" rIns="91425" bIns="91425" anchor="t" anchorCtr="0">
            <a:noAutofit/>
          </a:bodyPr>
          <a:lstStyle/>
          <a:p>
            <a:pPr lvl="0">
              <a:spcBef>
                <a:spcPts val="0"/>
              </a:spcBef>
              <a:buNone/>
            </a:pPr>
            <a:r>
              <a:rPr lang="en" sz="2800" dirty="0">
                <a:solidFill>
                  <a:srgbClr val="FCE5CD"/>
                </a:solidFill>
              </a:rPr>
              <a:t>Distances in AU</a:t>
            </a:r>
          </a:p>
          <a:p>
            <a:pPr lvl="0">
              <a:spcBef>
                <a:spcPts val="0"/>
              </a:spcBef>
              <a:buNone/>
            </a:pPr>
            <a:r>
              <a:rPr lang="en" sz="2800" dirty="0">
                <a:solidFill>
                  <a:srgbClr val="FCE5CD"/>
                </a:solidFill>
              </a:rPr>
              <a:t>1 AU =  93,000,000 miles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82" name="Shape 82"/>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83" name="Shape 83"/>
          <p:cNvPicPr preferRelativeResize="0"/>
          <p:nvPr/>
        </p:nvPicPr>
        <p:blipFill>
          <a:blip r:embed="rId3">
            <a:alphaModFix/>
          </a:blip>
          <a:stretch>
            <a:fillRect/>
          </a:stretch>
        </p:blipFill>
        <p:spPr>
          <a:xfrm>
            <a:off x="-22038" y="0"/>
            <a:ext cx="9670677" cy="5143500"/>
          </a:xfrm>
          <a:prstGeom prst="rect">
            <a:avLst/>
          </a:prstGeom>
          <a:noFill/>
          <a:ln>
            <a:noFill/>
          </a:ln>
        </p:spPr>
      </p:pic>
      <p:graphicFrame>
        <p:nvGraphicFramePr>
          <p:cNvPr id="84" name="Shape 84"/>
          <p:cNvGraphicFramePr/>
          <p:nvPr/>
        </p:nvGraphicFramePr>
        <p:xfrm>
          <a:off x="1265325" y="1154800"/>
          <a:ext cx="5911650" cy="1104840"/>
        </p:xfrm>
        <a:graphic>
          <a:graphicData uri="http://schemas.openxmlformats.org/drawingml/2006/table">
            <a:tbl>
              <a:tblPr>
                <a:noFill/>
                <a:tableStyleId>{6DE29D4C-CECD-4261-9CDE-70CE1FA41305}</a:tableStyleId>
              </a:tblPr>
              <a:tblGrid>
                <a:gridCol w="2351000">
                  <a:extLst>
                    <a:ext uri="{9D8B030D-6E8A-4147-A177-3AD203B41FA5}">
                      <a16:colId xmlns:a16="http://schemas.microsoft.com/office/drawing/2014/main" val="20000"/>
                    </a:ext>
                  </a:extLst>
                </a:gridCol>
                <a:gridCol w="3560650">
                  <a:extLst>
                    <a:ext uri="{9D8B030D-6E8A-4147-A177-3AD203B41FA5}">
                      <a16:colId xmlns:a16="http://schemas.microsoft.com/office/drawing/2014/main" val="20001"/>
                    </a:ext>
                  </a:extLst>
                </a:gridCol>
              </a:tblGrid>
              <a:tr h="238125">
                <a:tc>
                  <a:txBody>
                    <a:bodyPr/>
                    <a:lstStyle/>
                    <a:p>
                      <a:pPr lvl="0" rtl="0">
                        <a:spcBef>
                          <a:spcPts val="0"/>
                        </a:spcBef>
                        <a:buNone/>
                      </a:pPr>
                      <a:r>
                        <a:rPr lang="en" sz="3000">
                          <a:solidFill>
                            <a:srgbClr val="FFFF00"/>
                          </a:solidFill>
                        </a:rPr>
                        <a:t>Heliopause</a:t>
                      </a:r>
                    </a:p>
                  </a:txBody>
                  <a:tcPr marL="91425" marR="91425" marT="91425" marB="91425"/>
                </a:tc>
                <a:tc>
                  <a:txBody>
                    <a:bodyPr/>
                    <a:lstStyle/>
                    <a:p>
                      <a:pPr lvl="0" algn="l" rtl="0">
                        <a:lnSpc>
                          <a:spcPct val="115000"/>
                        </a:lnSpc>
                        <a:spcBef>
                          <a:spcPts val="0"/>
                        </a:spcBef>
                        <a:buNone/>
                      </a:pPr>
                      <a:r>
                        <a:rPr lang="en" sz="3000">
                          <a:solidFill>
                            <a:srgbClr val="FFFF00"/>
                          </a:solidFill>
                        </a:rPr>
                        <a:t>        123   AU</a:t>
                      </a:r>
                    </a:p>
                  </a:txBody>
                  <a:tcPr marL="91425" marR="91425" marT="91425" marB="91425"/>
                </a:tc>
                <a:extLst>
                  <a:ext uri="{0D108BD9-81ED-4DB2-BD59-A6C34878D82A}">
                    <a16:rowId xmlns:a16="http://schemas.microsoft.com/office/drawing/2014/main" val="10000"/>
                  </a:ext>
                </a:extLst>
              </a:tr>
              <a:tr h="238125">
                <a:tc>
                  <a:txBody>
                    <a:bodyPr/>
                    <a:lstStyle/>
                    <a:p>
                      <a:pPr lvl="0" rtl="0">
                        <a:spcBef>
                          <a:spcPts val="0"/>
                        </a:spcBef>
                        <a:buNone/>
                      </a:pPr>
                      <a:r>
                        <a:rPr lang="en">
                          <a:solidFill>
                            <a:srgbClr val="FFFF00"/>
                          </a:solidFill>
                        </a:rPr>
                        <a:t> </a:t>
                      </a:r>
                    </a:p>
                  </a:txBody>
                  <a:tcPr marL="91425" marR="91425" marT="91425" marB="91425"/>
                </a:tc>
                <a:tc>
                  <a:txBody>
                    <a:bodyPr/>
                    <a:lstStyle/>
                    <a:p>
                      <a:pPr lvl="0" rtl="0">
                        <a:spcBef>
                          <a:spcPts val="0"/>
                        </a:spcBef>
                        <a:buNone/>
                      </a:pPr>
                      <a:r>
                        <a:rPr lang="en">
                          <a:solidFill>
                            <a:srgbClr val="FFFF00"/>
                          </a:solidFill>
                        </a:rPr>
                        <a:t> </a:t>
                      </a: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85" name="Shape 85"/>
          <p:cNvGraphicFramePr/>
          <p:nvPr>
            <p:extLst>
              <p:ext uri="{D42A27DB-BD31-4B8C-83A1-F6EECF244321}">
                <p14:modId xmlns:p14="http://schemas.microsoft.com/office/powerpoint/2010/main" val="2159510784"/>
              </p:ext>
            </p:extLst>
          </p:nvPr>
        </p:nvGraphicFramePr>
        <p:xfrm>
          <a:off x="1265325" y="2504150"/>
          <a:ext cx="5053275" cy="708630"/>
        </p:xfrm>
        <a:graphic>
          <a:graphicData uri="http://schemas.openxmlformats.org/drawingml/2006/table">
            <a:tbl>
              <a:tblPr>
                <a:noFill/>
                <a:tableStyleId>{6DE29D4C-CECD-4261-9CDE-70CE1FA41305}</a:tableStyleId>
              </a:tblPr>
              <a:tblGrid>
                <a:gridCol w="2977425">
                  <a:extLst>
                    <a:ext uri="{9D8B030D-6E8A-4147-A177-3AD203B41FA5}">
                      <a16:colId xmlns:a16="http://schemas.microsoft.com/office/drawing/2014/main" val="20000"/>
                    </a:ext>
                  </a:extLst>
                </a:gridCol>
                <a:gridCol w="2075850">
                  <a:extLst>
                    <a:ext uri="{9D8B030D-6E8A-4147-A177-3AD203B41FA5}">
                      <a16:colId xmlns:a16="http://schemas.microsoft.com/office/drawing/2014/main" val="20001"/>
                    </a:ext>
                  </a:extLst>
                </a:gridCol>
              </a:tblGrid>
              <a:tr h="238125">
                <a:tc>
                  <a:txBody>
                    <a:bodyPr/>
                    <a:lstStyle/>
                    <a:p>
                      <a:pPr lvl="0" rtl="0">
                        <a:spcBef>
                          <a:spcPts val="0"/>
                        </a:spcBef>
                        <a:buNone/>
                      </a:pPr>
                      <a:r>
                        <a:rPr lang="en" sz="3000" dirty="0">
                          <a:solidFill>
                            <a:srgbClr val="FFFF00"/>
                          </a:solidFill>
                        </a:rPr>
                        <a:t>Current</a:t>
                      </a:r>
                    </a:p>
                  </a:txBody>
                  <a:tcPr marL="91425" marR="91425" marT="91425" marB="91425"/>
                </a:tc>
                <a:tc>
                  <a:txBody>
                    <a:bodyPr/>
                    <a:lstStyle/>
                    <a:p>
                      <a:pPr lvl="0" algn="l" rtl="0">
                        <a:lnSpc>
                          <a:spcPct val="115000"/>
                        </a:lnSpc>
                        <a:spcBef>
                          <a:spcPts val="0"/>
                        </a:spcBef>
                        <a:buNone/>
                      </a:pPr>
                      <a:r>
                        <a:rPr lang="en" sz="3000" dirty="0">
                          <a:solidFill>
                            <a:srgbClr val="FFFF00"/>
                          </a:solidFill>
                        </a:rPr>
                        <a:t>  141   AU</a:t>
                      </a:r>
                    </a:p>
                  </a:txBody>
                  <a:tcPr marL="91425" marR="91425" marT="91425" marB="91425"/>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4BF5513C-00C3-4720-B406-EED8E2D20ABC}"/>
              </a:ext>
            </a:extLst>
          </p:cNvPr>
          <p:cNvSpPr txBox="1"/>
          <p:nvPr/>
        </p:nvSpPr>
        <p:spPr>
          <a:xfrm>
            <a:off x="685801" y="3512425"/>
            <a:ext cx="8255000" cy="1815882"/>
          </a:xfrm>
          <a:prstGeom prst="rect">
            <a:avLst/>
          </a:prstGeom>
          <a:noFill/>
        </p:spPr>
        <p:txBody>
          <a:bodyPr wrap="square" rtlCol="0">
            <a:spAutoFit/>
          </a:bodyPr>
          <a:lstStyle/>
          <a:p>
            <a:r>
              <a:rPr lang="en-US" sz="3600" b="1" u="sng" dirty="0">
                <a:solidFill>
                  <a:schemeClr val="bg1"/>
                </a:solidFill>
                <a:hlinkClick r:id="rId4"/>
              </a:rPr>
              <a:t>https</a:t>
            </a:r>
            <a:r>
              <a:rPr lang="en-US" sz="3600" b="1" u="sng" dirty="0">
                <a:solidFill>
                  <a:schemeClr val="tx2"/>
                </a:solidFill>
                <a:hlinkClick r:id="rId4"/>
              </a:rPr>
              <a:t>://voyager.jpl.nasa.gov/mission/status/</a:t>
            </a:r>
            <a:endParaRPr lang="en-US" sz="3600" b="1" dirty="0">
              <a:solidFill>
                <a:schemeClr val="tx2"/>
              </a:solidFill>
            </a:endParaRPr>
          </a:p>
          <a:p>
            <a:endParaRPr lang="en-US" sz="4000" dirty="0">
              <a:solidFill>
                <a:srgbClr val="CCCC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91" name="Shape 91"/>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92" name="Shape 92"/>
          <p:cNvPicPr preferRelativeResize="0"/>
          <p:nvPr/>
        </p:nvPicPr>
        <p:blipFill>
          <a:blip r:embed="rId3">
            <a:alphaModFix/>
          </a:blip>
          <a:stretch>
            <a:fillRect/>
          </a:stretch>
        </p:blipFill>
        <p:spPr>
          <a:xfrm>
            <a:off x="0" y="0"/>
            <a:ext cx="9143999" cy="5143499"/>
          </a:xfrm>
          <a:prstGeom prst="rect">
            <a:avLst/>
          </a:prstGeom>
          <a:noFill/>
          <a:ln>
            <a:noFill/>
          </a:ln>
        </p:spPr>
      </p:pic>
      <p:pic>
        <p:nvPicPr>
          <p:cNvPr id="93" name="Shape 93"/>
          <p:cNvPicPr preferRelativeResize="0"/>
          <p:nvPr/>
        </p:nvPicPr>
        <p:blipFill>
          <a:blip r:embed="rId4">
            <a:alphaModFix/>
          </a:blip>
          <a:stretch>
            <a:fillRect/>
          </a:stretch>
        </p:blipFill>
        <p:spPr>
          <a:xfrm>
            <a:off x="1580400" y="555425"/>
            <a:ext cx="6070975" cy="409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99" name="Shape 99"/>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00" name="Shape 100"/>
          <p:cNvPicPr preferRelativeResize="0"/>
          <p:nvPr/>
        </p:nvPicPr>
        <p:blipFill>
          <a:blip r:embed="rId5">
            <a:alphaModFix/>
          </a:blip>
          <a:stretch>
            <a:fillRect/>
          </a:stretch>
        </p:blipFill>
        <p:spPr>
          <a:xfrm>
            <a:off x="0" y="0"/>
            <a:ext cx="9143999" cy="5295899"/>
          </a:xfrm>
          <a:prstGeom prst="rect">
            <a:avLst/>
          </a:prstGeom>
          <a:noFill/>
          <a:ln>
            <a:noFill/>
          </a:ln>
        </p:spPr>
      </p:pic>
      <p:sp>
        <p:nvSpPr>
          <p:cNvPr id="2" name="TextBox 1">
            <a:extLst>
              <a:ext uri="{FF2B5EF4-FFF2-40B4-BE49-F238E27FC236}">
                <a16:creationId xmlns:a16="http://schemas.microsoft.com/office/drawing/2014/main" id="{DED027ED-818D-4FBF-A2D2-E2C34A6CF847}"/>
              </a:ext>
            </a:extLst>
          </p:cNvPr>
          <p:cNvSpPr txBox="1"/>
          <p:nvPr/>
        </p:nvSpPr>
        <p:spPr>
          <a:xfrm>
            <a:off x="4520484" y="4217534"/>
            <a:ext cx="1378039" cy="430887"/>
          </a:xfrm>
          <a:prstGeom prst="rect">
            <a:avLst/>
          </a:prstGeom>
          <a:noFill/>
        </p:spPr>
        <p:txBody>
          <a:bodyPr wrap="square" rtlCol="0">
            <a:spAutoFit/>
          </a:bodyPr>
          <a:lstStyle/>
          <a:p>
            <a:r>
              <a:rPr lang="en-US" sz="1100" b="1" dirty="0"/>
              <a:t>Slow wind turns, flows to drain</a:t>
            </a:r>
          </a:p>
        </p:txBody>
      </p:sp>
      <p:pic>
        <p:nvPicPr>
          <p:cNvPr id="3" name="Rushing Water and the Heliosphere">
            <a:hlinkClick r:id="" action="ppaction://media"/>
            <a:extLst>
              <a:ext uri="{FF2B5EF4-FFF2-40B4-BE49-F238E27FC236}">
                <a16:creationId xmlns:a16="http://schemas.microsoft.com/office/drawing/2014/main" id="{0B4F3440-3EA1-41D8-85DE-BF8A7C5E42FD}"/>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25930" y="160985"/>
            <a:ext cx="8711842" cy="4900411"/>
          </a:xfrm>
          <a:prstGeom prst="rect">
            <a:avLst/>
          </a:prstGeom>
        </p:spPr>
      </p:pic>
    </p:spTree>
    <p:extLst>
      <p:ext uri="{BB962C8B-B14F-4D97-AF65-F5344CB8AC3E}">
        <p14:creationId xmlns:p14="http://schemas.microsoft.com/office/powerpoint/2010/main" val="72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99" name="Shape 99"/>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00" name="Shape 100"/>
          <p:cNvPicPr preferRelativeResize="0"/>
          <p:nvPr/>
        </p:nvPicPr>
        <p:blipFill>
          <a:blip r:embed="rId3">
            <a:alphaModFix/>
          </a:blip>
          <a:stretch>
            <a:fillRect/>
          </a:stretch>
        </p:blipFill>
        <p:spPr>
          <a:xfrm>
            <a:off x="0" y="0"/>
            <a:ext cx="9143999" cy="5295899"/>
          </a:xfrm>
          <a:prstGeom prst="rect">
            <a:avLst/>
          </a:prstGeom>
          <a:noFill/>
          <a:ln>
            <a:noFill/>
          </a:ln>
        </p:spPr>
      </p:pic>
      <p:pic>
        <p:nvPicPr>
          <p:cNvPr id="101" name="Shape 101"/>
          <p:cNvPicPr preferRelativeResize="0"/>
          <p:nvPr/>
        </p:nvPicPr>
        <p:blipFill>
          <a:blip r:embed="rId4">
            <a:alphaModFix/>
          </a:blip>
          <a:stretch>
            <a:fillRect/>
          </a:stretch>
        </p:blipFill>
        <p:spPr>
          <a:xfrm>
            <a:off x="1824100" y="522738"/>
            <a:ext cx="5714350" cy="4098024"/>
          </a:xfrm>
          <a:prstGeom prst="rect">
            <a:avLst/>
          </a:prstGeom>
          <a:noFill/>
          <a:ln>
            <a:noFill/>
          </a:ln>
        </p:spPr>
      </p:pic>
      <p:sp>
        <p:nvSpPr>
          <p:cNvPr id="2" name="TextBox 1">
            <a:extLst>
              <a:ext uri="{FF2B5EF4-FFF2-40B4-BE49-F238E27FC236}">
                <a16:creationId xmlns:a16="http://schemas.microsoft.com/office/drawing/2014/main" id="{DED027ED-818D-4FBF-A2D2-E2C34A6CF847}"/>
              </a:ext>
            </a:extLst>
          </p:cNvPr>
          <p:cNvSpPr txBox="1"/>
          <p:nvPr/>
        </p:nvSpPr>
        <p:spPr>
          <a:xfrm>
            <a:off x="4520484" y="4217534"/>
            <a:ext cx="1378039" cy="430887"/>
          </a:xfrm>
          <a:prstGeom prst="rect">
            <a:avLst/>
          </a:prstGeom>
          <a:noFill/>
        </p:spPr>
        <p:txBody>
          <a:bodyPr wrap="square" rtlCol="0">
            <a:spAutoFit/>
          </a:bodyPr>
          <a:lstStyle/>
          <a:p>
            <a:r>
              <a:rPr lang="en-US" sz="1100" b="1" dirty="0"/>
              <a:t>Slow wind turns, flows to drain</a:t>
            </a:r>
          </a:p>
        </p:txBody>
      </p:sp>
    </p:spTree>
    <p:extLst>
      <p:ext uri="{BB962C8B-B14F-4D97-AF65-F5344CB8AC3E}">
        <p14:creationId xmlns:p14="http://schemas.microsoft.com/office/powerpoint/2010/main" val="18730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99" name="Shape 99"/>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00" name="Shape 100"/>
          <p:cNvPicPr preferRelativeResize="0"/>
          <p:nvPr/>
        </p:nvPicPr>
        <p:blipFill>
          <a:blip r:embed="rId3">
            <a:alphaModFix/>
          </a:blip>
          <a:stretch>
            <a:fillRect/>
          </a:stretch>
        </p:blipFill>
        <p:spPr>
          <a:xfrm>
            <a:off x="0" y="0"/>
            <a:ext cx="9143999" cy="5295899"/>
          </a:xfrm>
          <a:prstGeom prst="rect">
            <a:avLst/>
          </a:prstGeom>
          <a:noFill/>
          <a:ln>
            <a:noFill/>
          </a:ln>
        </p:spPr>
      </p:pic>
      <p:sp>
        <p:nvSpPr>
          <p:cNvPr id="2" name="TextBox 1">
            <a:extLst>
              <a:ext uri="{FF2B5EF4-FFF2-40B4-BE49-F238E27FC236}">
                <a16:creationId xmlns:a16="http://schemas.microsoft.com/office/drawing/2014/main" id="{DED027ED-818D-4FBF-A2D2-E2C34A6CF847}"/>
              </a:ext>
            </a:extLst>
          </p:cNvPr>
          <p:cNvSpPr txBox="1"/>
          <p:nvPr/>
        </p:nvSpPr>
        <p:spPr>
          <a:xfrm>
            <a:off x="4520484" y="4217534"/>
            <a:ext cx="1378039" cy="430887"/>
          </a:xfrm>
          <a:prstGeom prst="rect">
            <a:avLst/>
          </a:prstGeom>
          <a:noFill/>
        </p:spPr>
        <p:txBody>
          <a:bodyPr wrap="square" rtlCol="0">
            <a:spAutoFit/>
          </a:bodyPr>
          <a:lstStyle/>
          <a:p>
            <a:r>
              <a:rPr lang="en-US" sz="1100" b="1" dirty="0"/>
              <a:t>Slow wind turns, flows to drain</a:t>
            </a:r>
          </a:p>
        </p:txBody>
      </p:sp>
      <p:pic>
        <p:nvPicPr>
          <p:cNvPr id="3" name="Picture 2">
            <a:extLst>
              <a:ext uri="{FF2B5EF4-FFF2-40B4-BE49-F238E27FC236}">
                <a16:creationId xmlns:a16="http://schemas.microsoft.com/office/drawing/2014/main" id="{974A5749-12C6-4197-812A-640F953981BA}"/>
              </a:ext>
            </a:extLst>
          </p:cNvPr>
          <p:cNvPicPr>
            <a:picLocks noChangeAspect="1"/>
          </p:cNvPicPr>
          <p:nvPr/>
        </p:nvPicPr>
        <p:blipFill>
          <a:blip r:embed="rId4"/>
          <a:stretch>
            <a:fillRect/>
          </a:stretch>
        </p:blipFill>
        <p:spPr>
          <a:xfrm>
            <a:off x="114300" y="323850"/>
            <a:ext cx="8915400" cy="4495800"/>
          </a:xfrm>
          <a:prstGeom prst="rect">
            <a:avLst/>
          </a:prstGeom>
        </p:spPr>
      </p:pic>
    </p:spTree>
    <p:extLst>
      <p:ext uri="{BB962C8B-B14F-4D97-AF65-F5344CB8AC3E}">
        <p14:creationId xmlns:p14="http://schemas.microsoft.com/office/powerpoint/2010/main" val="223483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rtl="0">
              <a:spcBef>
                <a:spcPts val="0"/>
              </a:spcBef>
              <a:buNone/>
            </a:pPr>
            <a:endParaRPr/>
          </a:p>
        </p:txBody>
      </p:sp>
      <p:sp>
        <p:nvSpPr>
          <p:cNvPr id="107" name="Shape 107"/>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rtl="0">
              <a:spcBef>
                <a:spcPts val="0"/>
              </a:spcBef>
              <a:buNone/>
            </a:pPr>
            <a:endParaRPr/>
          </a:p>
        </p:txBody>
      </p:sp>
      <p:pic>
        <p:nvPicPr>
          <p:cNvPr id="108" name="Shape 108"/>
          <p:cNvPicPr preferRelativeResize="0"/>
          <p:nvPr/>
        </p:nvPicPr>
        <p:blipFill>
          <a:blip r:embed="rId3">
            <a:alphaModFix/>
          </a:blip>
          <a:stretch>
            <a:fillRect/>
          </a:stretch>
        </p:blipFill>
        <p:spPr>
          <a:xfrm>
            <a:off x="0" y="0"/>
            <a:ext cx="9143999" cy="5143499"/>
          </a:xfrm>
          <a:prstGeom prst="rect">
            <a:avLst/>
          </a:prstGeom>
          <a:noFill/>
          <a:ln>
            <a:noFill/>
          </a:ln>
        </p:spPr>
      </p:pic>
      <p:pic>
        <p:nvPicPr>
          <p:cNvPr id="109" name="Shape 109"/>
          <p:cNvPicPr preferRelativeResize="0"/>
          <p:nvPr/>
        </p:nvPicPr>
        <p:blipFill>
          <a:blip r:embed="rId4">
            <a:alphaModFix/>
          </a:blip>
          <a:stretch>
            <a:fillRect/>
          </a:stretch>
        </p:blipFill>
        <p:spPr>
          <a:xfrm>
            <a:off x="1174325" y="481950"/>
            <a:ext cx="6775725" cy="4191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491</Words>
  <Application>Microsoft Office PowerPoint</Application>
  <PresentationFormat>On-screen Show (16:9)</PresentationFormat>
  <Paragraphs>61</Paragraphs>
  <Slides>12</Slides>
  <Notes>12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Proxima Nova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 Dellutri</dc:creator>
  <cp:lastModifiedBy>Frances Dellutri</cp:lastModifiedBy>
  <cp:revision>23</cp:revision>
  <dcterms:modified xsi:type="dcterms:W3CDTF">2018-01-02T21:27:50Z</dcterms:modified>
</cp:coreProperties>
</file>