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
  </p:notesMasterIdLst>
  <p:sldIdLst>
    <p:sldId id="256" r:id="rId2"/>
    <p:sldId id="257" r:id="rId3"/>
  </p:sldIdLst>
  <p:sldSz cx="9144000" cy="6858000" type="screen4x3"/>
  <p:notesSz cx="6858000" cy="9144000"/>
  <p:embeddedFontLst>
    <p:embeddedFont>
      <p:font typeface="Comic Sans MS" panose="030F0902030302020204" pitchFamily="66" charset="0"/>
      <p:regular r:id="rId5"/>
    </p:embeddedFont>
    <p:embeddedFont>
      <p:font typeface="Roboto" panose="02000000000000000000" pitchFamily="2" charset="0"/>
      <p:regular r:id="rId6"/>
      <p:bold r:id="rId7"/>
      <p:italic r:id="rId8"/>
      <p:boldItalic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5060859-4C27-4594-B75C-3ECCEAF506A9}">
  <a:tblStyle styleId="{E5060859-4C27-4594-B75C-3ECCEAF506A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190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viewProps" Target="viewProps.xml"/><Relationship Id="rId5" Type="http://schemas.openxmlformats.org/officeDocument/2006/relationships/font" Target="fonts/font1.fntdata"/><Relationship Id="rId10" Type="http://schemas.openxmlformats.org/officeDocument/2006/relationships/presProps" Target="presProps.xml"/><Relationship Id="rId4" Type="http://schemas.openxmlformats.org/officeDocument/2006/relationships/notesMaster" Target="notesMasters/notesMaster1.xml"/><Relationship Id="rId9"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y.clevelandclinic.org/health/articles/23918-how-to-take-your-pulse"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youtube.com/watch?v=k8Sg311TNlg"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ature.com/articles/s41526-020-0104-1#:~:text=Some%20astronauts%20experience%20allergy%2Dlike,underlying%20this%20dysregulation%20remain%20unclear."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nasa.gov/vision/earth/livingthings/arterial_remodel.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a:solidFill>
                  <a:schemeClr val="hlink"/>
                </a:solidFill>
                <a:hlinkClick r:id="rId3"/>
              </a:rPr>
              <a:t>https://my.clevelandclinic.org/health/articles/23918-how-to-take-your-pulse</a:t>
            </a:r>
            <a:endParaRPr sz="1400">
              <a:solidFill>
                <a:schemeClr val="dk1"/>
              </a:solidFill>
            </a:endParaRPr>
          </a:p>
          <a:p>
            <a:pPr marL="0" lvl="0" indent="0" algn="l" rtl="0">
              <a:spcBef>
                <a:spcPts val="0"/>
              </a:spcBef>
              <a:spcAft>
                <a:spcPts val="0"/>
              </a:spcAft>
              <a:buClr>
                <a:schemeClr val="dk1"/>
              </a:buClr>
              <a:buSzPts val="1100"/>
              <a:buFont typeface="Arial"/>
              <a:buNone/>
            </a:pPr>
            <a:r>
              <a:rPr lang="en" u="sng">
                <a:solidFill>
                  <a:schemeClr val="hlink"/>
                </a:solidFill>
                <a:hlinkClick r:id="rId4"/>
              </a:rPr>
              <a:t>https://www.youtube.com/watch?v=k8Sg311TNlg</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3bc5f24aab_0_3: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3bc5f24aa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dirty="0">
                <a:solidFill>
                  <a:schemeClr val="hlink"/>
                </a:solidFill>
                <a:hlinkClick r:id="rId3"/>
              </a:rPr>
              <a:t>https://www.nature.com/articles/s41526-020-0104-1#:~:text=Some%20astronauts%20experience%20allergy%2Dlike,underlying%20this%20dysregulation%20remain%20unclear.</a:t>
            </a:r>
            <a:endParaRPr dirty="0">
              <a:solidFill>
                <a:schemeClr val="dk1"/>
              </a:solidFill>
            </a:endParaRPr>
          </a:p>
          <a:p>
            <a:pPr marL="0" lvl="0" indent="0" algn="l" rtl="0">
              <a:spcBef>
                <a:spcPts val="0"/>
              </a:spcBef>
              <a:spcAft>
                <a:spcPts val="0"/>
              </a:spcAft>
              <a:buClr>
                <a:schemeClr val="dk1"/>
              </a:buClr>
              <a:buSzPts val="1100"/>
              <a:buFont typeface="Arial"/>
              <a:buNone/>
            </a:pPr>
            <a:r>
              <a:rPr lang="en" u="sng" dirty="0">
                <a:solidFill>
                  <a:schemeClr val="hlink"/>
                </a:solidFill>
                <a:hlinkClick r:id="rId4"/>
              </a:rPr>
              <a:t>https://www.nasa.gov/vision/earth/livingthings/arterial_remodel.html</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youtube.com/watch?v=k8Sg311TNlg" TargetMode="External"/><Relationship Id="rId7" Type="http://schemas.openxmlformats.org/officeDocument/2006/relationships/hyperlink" Target="https://www.hopkinsmedicine.org/health/conditions-and-diseases/atherosclerosi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my.clevelandclinic.org/health/articles/23918-how-to-take-your-pulse" TargetMode="External"/><Relationship Id="rId10"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hyperlink" Target="https://smart.servier.com/smart_image/smart-heart-catheterization/"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Dw0WO2XZ5fM" TargetMode="External"/><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nasa.gov/vision/earth/livingthings/arterial_remodel.html" TargetMode="Externa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cxnSp>
        <p:nvCxnSpPr>
          <p:cNvPr id="54" name="Google Shape;54;p13"/>
          <p:cNvCxnSpPr/>
          <p:nvPr/>
        </p:nvCxnSpPr>
        <p:spPr>
          <a:xfrm>
            <a:off x="4572000" y="-29950"/>
            <a:ext cx="20100" cy="6897900"/>
          </a:xfrm>
          <a:prstGeom prst="straightConnector1">
            <a:avLst/>
          </a:prstGeom>
          <a:noFill/>
          <a:ln w="9525" cap="flat" cmpd="sng">
            <a:solidFill>
              <a:schemeClr val="dk2"/>
            </a:solidFill>
            <a:prstDash val="solid"/>
            <a:round/>
            <a:headEnd type="none" w="med" len="med"/>
            <a:tailEnd type="none" w="med" len="med"/>
          </a:ln>
        </p:spPr>
      </p:cxnSp>
      <p:sp>
        <p:nvSpPr>
          <p:cNvPr id="55" name="Google Shape;55;p13"/>
          <p:cNvSpPr txBox="1"/>
          <p:nvPr/>
        </p:nvSpPr>
        <p:spPr>
          <a:xfrm>
            <a:off x="8943300" y="6566400"/>
            <a:ext cx="200700" cy="20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1</a:t>
            </a:r>
            <a:endParaRPr/>
          </a:p>
        </p:txBody>
      </p:sp>
      <p:sp>
        <p:nvSpPr>
          <p:cNvPr id="56" name="Google Shape;56;p13"/>
          <p:cNvSpPr txBox="1"/>
          <p:nvPr/>
        </p:nvSpPr>
        <p:spPr>
          <a:xfrm>
            <a:off x="0" y="6566400"/>
            <a:ext cx="274200" cy="20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4</a:t>
            </a:r>
            <a:endParaRPr/>
          </a:p>
        </p:txBody>
      </p:sp>
      <p:sp>
        <p:nvSpPr>
          <p:cNvPr id="57" name="Google Shape;57;p13"/>
          <p:cNvSpPr txBox="1"/>
          <p:nvPr/>
        </p:nvSpPr>
        <p:spPr>
          <a:xfrm>
            <a:off x="0" y="6457800"/>
            <a:ext cx="377700" cy="400200"/>
          </a:xfrm>
          <a:prstGeom prst="rect">
            <a:avLst/>
          </a:prstGeom>
          <a:solidFill>
            <a:srgbClr val="FFFFF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omic Sans MS"/>
                <a:ea typeface="Comic Sans MS"/>
                <a:cs typeface="Comic Sans MS"/>
                <a:sym typeface="Comic Sans MS"/>
              </a:rPr>
              <a:t>4</a:t>
            </a:r>
            <a:endParaRPr sz="1400" b="0" i="0" u="none" strike="noStrike" cap="none">
              <a:solidFill>
                <a:srgbClr val="000000"/>
              </a:solidFill>
              <a:latin typeface="Comic Sans MS"/>
              <a:ea typeface="Comic Sans MS"/>
              <a:cs typeface="Comic Sans MS"/>
              <a:sym typeface="Comic Sans MS"/>
            </a:endParaRPr>
          </a:p>
        </p:txBody>
      </p:sp>
      <p:sp>
        <p:nvSpPr>
          <p:cNvPr id="58" name="Google Shape;58;p13"/>
          <p:cNvSpPr txBox="1"/>
          <p:nvPr/>
        </p:nvSpPr>
        <p:spPr>
          <a:xfrm>
            <a:off x="243625" y="730875"/>
            <a:ext cx="3423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13"/>
          <p:cNvSpPr txBox="1"/>
          <p:nvPr/>
        </p:nvSpPr>
        <p:spPr>
          <a:xfrm>
            <a:off x="6821450" y="0"/>
            <a:ext cx="23775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Name___________________________</a:t>
            </a:r>
            <a:endParaRPr sz="1000" b="0" i="0" u="none" strike="noStrike" cap="none">
              <a:solidFill>
                <a:srgbClr val="000000"/>
              </a:solidFill>
              <a:latin typeface="Arial"/>
              <a:ea typeface="Arial"/>
              <a:cs typeface="Arial"/>
              <a:sym typeface="Arial"/>
            </a:endParaRPr>
          </a:p>
        </p:txBody>
      </p:sp>
      <p:sp>
        <p:nvSpPr>
          <p:cNvPr id="60" name="Google Shape;60;p13"/>
          <p:cNvSpPr txBox="1"/>
          <p:nvPr/>
        </p:nvSpPr>
        <p:spPr>
          <a:xfrm>
            <a:off x="0" y="6457800"/>
            <a:ext cx="377700" cy="400200"/>
          </a:xfrm>
          <a:prstGeom prst="rect">
            <a:avLst/>
          </a:prstGeom>
          <a:solidFill>
            <a:srgbClr val="FFFFF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omic Sans MS"/>
                <a:ea typeface="Comic Sans MS"/>
                <a:cs typeface="Comic Sans MS"/>
                <a:sym typeface="Comic Sans MS"/>
              </a:rPr>
              <a:t>4</a:t>
            </a:r>
            <a:endParaRPr sz="1400" b="0" i="0" u="none" strike="noStrike" cap="none">
              <a:solidFill>
                <a:srgbClr val="000000"/>
              </a:solidFill>
              <a:latin typeface="Comic Sans MS"/>
              <a:ea typeface="Comic Sans MS"/>
              <a:cs typeface="Comic Sans MS"/>
              <a:sym typeface="Comic Sans MS"/>
            </a:endParaRPr>
          </a:p>
        </p:txBody>
      </p:sp>
      <p:sp>
        <p:nvSpPr>
          <p:cNvPr id="61" name="Google Shape;61;p13"/>
          <p:cNvSpPr txBox="1"/>
          <p:nvPr/>
        </p:nvSpPr>
        <p:spPr>
          <a:xfrm>
            <a:off x="243625" y="730875"/>
            <a:ext cx="3423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13"/>
          <p:cNvSpPr/>
          <p:nvPr/>
        </p:nvSpPr>
        <p:spPr>
          <a:xfrm>
            <a:off x="4765388" y="3045138"/>
            <a:ext cx="2377484" cy="383851"/>
          </a:xfrm>
          <a:prstGeom prst="rect">
            <a:avLst/>
          </a:prstGeom>
        </p:spPr>
        <p:txBody>
          <a:bodyPr>
            <a:prstTxWarp prst="textPlain">
              <a:avLst/>
            </a:prstTxWarp>
          </a:bodyPr>
          <a:lstStyle/>
          <a:p>
            <a:pPr lvl="0" algn="ctr"/>
            <a:r>
              <a:rPr b="0" i="0">
                <a:ln w="9525" cap="flat" cmpd="sng">
                  <a:solidFill>
                    <a:srgbClr val="632E62"/>
                  </a:solidFill>
                  <a:prstDash val="solid"/>
                  <a:round/>
                  <a:headEnd type="none" w="sm" len="sm"/>
                  <a:tailEnd type="none" w="sm" len="sm"/>
                </a:ln>
                <a:solidFill>
                  <a:srgbClr val="000000"/>
                </a:solidFill>
                <a:latin typeface="Arial"/>
              </a:rPr>
              <a:t>Results</a:t>
            </a:r>
          </a:p>
        </p:txBody>
      </p:sp>
      <p:sp>
        <p:nvSpPr>
          <p:cNvPr id="63" name="Google Shape;63;p13"/>
          <p:cNvSpPr txBox="1"/>
          <p:nvPr/>
        </p:nvSpPr>
        <p:spPr>
          <a:xfrm>
            <a:off x="6821450" y="0"/>
            <a:ext cx="23775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Name___________________________</a:t>
            </a:r>
            <a:endParaRPr sz="1000" b="0" i="0" u="none" strike="noStrike" cap="none">
              <a:solidFill>
                <a:srgbClr val="000000"/>
              </a:solidFill>
              <a:latin typeface="Arial"/>
              <a:ea typeface="Arial"/>
              <a:cs typeface="Arial"/>
              <a:sym typeface="Arial"/>
            </a:endParaRPr>
          </a:p>
        </p:txBody>
      </p:sp>
      <p:sp>
        <p:nvSpPr>
          <p:cNvPr id="64" name="Google Shape;64;p13"/>
          <p:cNvSpPr/>
          <p:nvPr/>
        </p:nvSpPr>
        <p:spPr>
          <a:xfrm>
            <a:off x="4735700" y="266050"/>
            <a:ext cx="3150755" cy="562700"/>
          </a:xfrm>
          <a:prstGeom prst="rect">
            <a:avLst/>
          </a:prstGeom>
        </p:spPr>
        <p:txBody>
          <a:bodyPr>
            <a:prstTxWarp prst="textPlain">
              <a:avLst/>
            </a:prstTxWarp>
          </a:bodyPr>
          <a:lstStyle/>
          <a:p>
            <a:pPr lvl="0" algn="ctr"/>
            <a:r>
              <a:rPr b="0" i="0">
                <a:ln w="9525" cap="flat" cmpd="sng">
                  <a:solidFill>
                    <a:srgbClr val="632E62"/>
                  </a:solidFill>
                  <a:prstDash val="solid"/>
                  <a:round/>
                  <a:headEnd type="none" w="sm" len="sm"/>
                  <a:tailEnd type="none" w="sm" len="sm"/>
                </a:ln>
                <a:solidFill>
                  <a:srgbClr val="000000"/>
                </a:solidFill>
                <a:latin typeface="Arial"/>
              </a:rPr>
              <a:t>Metabolism</a:t>
            </a:r>
          </a:p>
        </p:txBody>
      </p:sp>
      <p:sp>
        <p:nvSpPr>
          <p:cNvPr id="65" name="Google Shape;65;p13"/>
          <p:cNvSpPr txBox="1"/>
          <p:nvPr/>
        </p:nvSpPr>
        <p:spPr>
          <a:xfrm>
            <a:off x="4674438" y="1574725"/>
            <a:ext cx="35196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374151"/>
                </a:solidFill>
                <a:highlight>
                  <a:srgbClr val="FFFFFF"/>
                </a:highlight>
                <a:latin typeface="Roboto"/>
                <a:ea typeface="Roboto"/>
                <a:cs typeface="Roboto"/>
                <a:sym typeface="Roboto"/>
              </a:rPr>
              <a:t>building up on the walls. This can be caused by </a:t>
            </a:r>
            <a:r>
              <a:rPr lang="en" sz="1200" b="1">
                <a:solidFill>
                  <a:srgbClr val="374151"/>
                </a:solidFill>
                <a:highlight>
                  <a:srgbClr val="FFFFFF"/>
                </a:highlight>
                <a:latin typeface="Roboto"/>
                <a:ea typeface="Roboto"/>
                <a:cs typeface="Roboto"/>
                <a:sym typeface="Roboto"/>
              </a:rPr>
              <a:t>inflammation </a:t>
            </a:r>
            <a:r>
              <a:rPr lang="en" sz="1200">
                <a:solidFill>
                  <a:srgbClr val="374151"/>
                </a:solidFill>
                <a:highlight>
                  <a:srgbClr val="FFFFFF"/>
                </a:highlight>
                <a:latin typeface="Roboto"/>
                <a:ea typeface="Roboto"/>
                <a:cs typeface="Roboto"/>
                <a:sym typeface="Roboto"/>
              </a:rPr>
              <a:t>(when the body gets swollen and sore) and oxidative stress (when the body's parts get damaged). </a:t>
            </a:r>
            <a:r>
              <a:rPr lang="en" sz="1200">
                <a:solidFill>
                  <a:srgbClr val="374151"/>
                </a:solidFill>
                <a:latin typeface="Roboto"/>
                <a:ea typeface="Roboto"/>
                <a:cs typeface="Roboto"/>
                <a:sym typeface="Roboto"/>
              </a:rPr>
              <a:t>This study helps the scientists learn more about what happens to the heart and blood vessels during long trips in space.</a:t>
            </a:r>
            <a:endParaRPr sz="1200">
              <a:solidFill>
                <a:srgbClr val="374151"/>
              </a:solidFill>
              <a:highlight>
                <a:srgbClr val="FFFFFF"/>
              </a:highlight>
              <a:latin typeface="Roboto"/>
              <a:ea typeface="Roboto"/>
              <a:cs typeface="Roboto"/>
              <a:sym typeface="Roboto"/>
            </a:endParaRPr>
          </a:p>
        </p:txBody>
      </p:sp>
      <p:sp>
        <p:nvSpPr>
          <p:cNvPr id="66" name="Google Shape;66;p13"/>
          <p:cNvSpPr txBox="1"/>
          <p:nvPr/>
        </p:nvSpPr>
        <p:spPr>
          <a:xfrm>
            <a:off x="4684350" y="3347839"/>
            <a:ext cx="4360800" cy="121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500"/>
              </a:spcBef>
              <a:spcAft>
                <a:spcPts val="1500"/>
              </a:spcAft>
              <a:buNone/>
            </a:pPr>
            <a:r>
              <a:rPr lang="en" sz="1200" dirty="0">
                <a:solidFill>
                  <a:srgbClr val="374151"/>
                </a:solidFill>
                <a:latin typeface="Roboto"/>
                <a:ea typeface="Roboto"/>
                <a:cs typeface="Roboto"/>
                <a:sym typeface="Roboto"/>
              </a:rPr>
              <a:t>They found signs that show</a:t>
            </a:r>
            <a:r>
              <a:rPr lang="en" sz="1200" b="1" dirty="0">
                <a:solidFill>
                  <a:srgbClr val="374151"/>
                </a:solidFill>
                <a:latin typeface="Roboto"/>
                <a:ea typeface="Roboto"/>
                <a:cs typeface="Roboto"/>
                <a:sym typeface="Roboto"/>
              </a:rPr>
              <a:t> inflammation </a:t>
            </a:r>
            <a:r>
              <a:rPr lang="en" sz="1200" dirty="0">
                <a:solidFill>
                  <a:srgbClr val="374151"/>
                </a:solidFill>
                <a:latin typeface="Roboto"/>
                <a:ea typeface="Roboto"/>
                <a:cs typeface="Roboto"/>
                <a:sym typeface="Roboto"/>
              </a:rPr>
              <a:t>and the walls of the blood vessel getting thicker in Scott while he was in space and right after he came back, but they didn't see the same things in Mark who stayed on earth. They're still not sure if the changes in Scott's body will go back to normal. </a:t>
            </a:r>
            <a:endParaRPr sz="1200" dirty="0">
              <a:solidFill>
                <a:srgbClr val="374151"/>
              </a:solidFill>
              <a:latin typeface="Roboto"/>
              <a:ea typeface="Roboto"/>
              <a:cs typeface="Roboto"/>
              <a:sym typeface="Roboto"/>
            </a:endParaRPr>
          </a:p>
        </p:txBody>
      </p:sp>
      <p:graphicFrame>
        <p:nvGraphicFramePr>
          <p:cNvPr id="67" name="Google Shape;67;p13"/>
          <p:cNvGraphicFramePr/>
          <p:nvPr/>
        </p:nvGraphicFramePr>
        <p:xfrm>
          <a:off x="172025" y="4108925"/>
          <a:ext cx="4217800" cy="1920210"/>
        </p:xfrm>
        <a:graphic>
          <a:graphicData uri="http://schemas.openxmlformats.org/drawingml/2006/table">
            <a:tbl>
              <a:tblPr>
                <a:noFill/>
                <a:tableStyleId>{E5060859-4C27-4594-B75C-3ECCEAF506A9}</a:tableStyleId>
              </a:tblPr>
              <a:tblGrid>
                <a:gridCol w="967600">
                  <a:extLst>
                    <a:ext uri="{9D8B030D-6E8A-4147-A177-3AD203B41FA5}">
                      <a16:colId xmlns:a16="http://schemas.microsoft.com/office/drawing/2014/main" val="20000"/>
                    </a:ext>
                  </a:extLst>
                </a:gridCol>
                <a:gridCol w="886175">
                  <a:extLst>
                    <a:ext uri="{9D8B030D-6E8A-4147-A177-3AD203B41FA5}">
                      <a16:colId xmlns:a16="http://schemas.microsoft.com/office/drawing/2014/main" val="20001"/>
                    </a:ext>
                  </a:extLst>
                </a:gridCol>
                <a:gridCol w="752250">
                  <a:extLst>
                    <a:ext uri="{9D8B030D-6E8A-4147-A177-3AD203B41FA5}">
                      <a16:colId xmlns:a16="http://schemas.microsoft.com/office/drawing/2014/main" val="20002"/>
                    </a:ext>
                  </a:extLst>
                </a:gridCol>
                <a:gridCol w="772900">
                  <a:extLst>
                    <a:ext uri="{9D8B030D-6E8A-4147-A177-3AD203B41FA5}">
                      <a16:colId xmlns:a16="http://schemas.microsoft.com/office/drawing/2014/main" val="20003"/>
                    </a:ext>
                  </a:extLst>
                </a:gridCol>
                <a:gridCol w="838875">
                  <a:extLst>
                    <a:ext uri="{9D8B030D-6E8A-4147-A177-3AD203B41FA5}">
                      <a16:colId xmlns:a16="http://schemas.microsoft.com/office/drawing/2014/main" val="20004"/>
                    </a:ext>
                  </a:extLst>
                </a:gridCol>
              </a:tblGrid>
              <a:tr h="381000">
                <a:tc gridSpan="5">
                  <a:txBody>
                    <a:bodyPr/>
                    <a:lstStyle/>
                    <a:p>
                      <a:pPr marL="0" lvl="0" indent="0" algn="l" rtl="0">
                        <a:spcBef>
                          <a:spcPts val="0"/>
                        </a:spcBef>
                        <a:spcAft>
                          <a:spcPts val="0"/>
                        </a:spcAft>
                        <a:buNone/>
                      </a:pPr>
                      <a:r>
                        <a:rPr lang="en" sz="1300"/>
                        <a:t>Heart rate in beats per minute (b/m)</a:t>
                      </a:r>
                      <a:endParaRPr sz="13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sz="13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t>Prediction</a:t>
                      </a:r>
                      <a:endParaRPr sz="11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200"/>
                        <a:t>Resting</a:t>
                      </a:r>
                      <a:endParaRPr sz="12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a:t>After 1 </a:t>
                      </a:r>
                      <a:r>
                        <a:rPr lang="en" sz="1100"/>
                        <a:t>minute of jogging</a:t>
                      </a:r>
                      <a:endParaRPr sz="11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a:t>5 minutes later</a:t>
                      </a:r>
                      <a:endParaRPr sz="13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1300"/>
                        <a:t>me</a:t>
                      </a:r>
                      <a:endParaRPr sz="13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sz="1300"/>
                        <a:t>partner</a:t>
                      </a:r>
                      <a:endParaRPr sz="13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68" name="Google Shape;68;p13">
            <a:hlinkClick r:id="rId3"/>
          </p:cNvPr>
          <p:cNvPicPr preferRelativeResize="0"/>
          <p:nvPr/>
        </p:nvPicPr>
        <p:blipFill>
          <a:blip r:embed="rId4">
            <a:alphaModFix/>
          </a:blip>
          <a:stretch>
            <a:fillRect/>
          </a:stretch>
        </p:blipFill>
        <p:spPr>
          <a:xfrm>
            <a:off x="2897837" y="486925"/>
            <a:ext cx="1618925" cy="1609575"/>
          </a:xfrm>
          <a:prstGeom prst="rect">
            <a:avLst/>
          </a:prstGeom>
          <a:noFill/>
          <a:ln>
            <a:noFill/>
          </a:ln>
        </p:spPr>
      </p:pic>
      <p:sp>
        <p:nvSpPr>
          <p:cNvPr id="69" name="Google Shape;69;p13"/>
          <p:cNvSpPr txBox="1"/>
          <p:nvPr/>
        </p:nvSpPr>
        <p:spPr>
          <a:xfrm>
            <a:off x="1531425" y="2150150"/>
            <a:ext cx="3000600" cy="152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t>Directions:</a:t>
            </a:r>
            <a:endParaRPr sz="1200" dirty="0"/>
          </a:p>
          <a:p>
            <a:pPr marL="457200" lvl="0" indent="-304800" algn="l" rtl="0">
              <a:spcBef>
                <a:spcPts val="0"/>
              </a:spcBef>
              <a:spcAft>
                <a:spcPts val="0"/>
              </a:spcAft>
              <a:buSzPts val="1200"/>
              <a:buAutoNum type="arabicPeriod"/>
            </a:pPr>
            <a:r>
              <a:rPr lang="en" sz="1200" dirty="0"/>
              <a:t>Watch the video.</a:t>
            </a:r>
            <a:endParaRPr sz="1200" dirty="0"/>
          </a:p>
          <a:p>
            <a:pPr marL="457200" lvl="0" indent="-304800" algn="l" rtl="0">
              <a:spcBef>
                <a:spcPts val="0"/>
              </a:spcBef>
              <a:spcAft>
                <a:spcPts val="0"/>
              </a:spcAft>
              <a:buSzPts val="1200"/>
              <a:buAutoNum type="arabicPeriod"/>
            </a:pPr>
            <a:r>
              <a:rPr lang="en" sz="1200" dirty="0"/>
              <a:t>Predict what your resting heart rate will be.</a:t>
            </a:r>
            <a:endParaRPr sz="1200" dirty="0"/>
          </a:p>
          <a:p>
            <a:pPr marL="457200" lvl="0" indent="-304800" algn="l" rtl="0">
              <a:spcBef>
                <a:spcPts val="0"/>
              </a:spcBef>
              <a:spcAft>
                <a:spcPts val="0"/>
              </a:spcAft>
              <a:buSzPts val="1200"/>
              <a:buAutoNum type="arabicPeriod"/>
            </a:pPr>
            <a:r>
              <a:rPr lang="en" sz="1200" dirty="0"/>
              <a:t>Practice taking someone’s pulse.</a:t>
            </a:r>
            <a:endParaRPr sz="1200" dirty="0"/>
          </a:p>
          <a:p>
            <a:pPr marL="457200" lvl="0" indent="-304800" algn="l" rtl="0">
              <a:spcBef>
                <a:spcPts val="0"/>
              </a:spcBef>
              <a:spcAft>
                <a:spcPts val="0"/>
              </a:spcAft>
              <a:buSzPts val="1200"/>
              <a:buAutoNum type="arabicPeriod"/>
            </a:pPr>
            <a:r>
              <a:rPr lang="en" sz="1200" dirty="0"/>
              <a:t>Take your partner’s resting pulse.</a:t>
            </a:r>
            <a:endParaRPr sz="1200" dirty="0"/>
          </a:p>
          <a:p>
            <a:pPr marL="457200" lvl="0" indent="-304800" algn="l" rtl="0">
              <a:spcBef>
                <a:spcPts val="0"/>
              </a:spcBef>
              <a:spcAft>
                <a:spcPts val="0"/>
              </a:spcAft>
              <a:buSzPts val="1200"/>
              <a:buAutoNum type="arabicPeriod"/>
            </a:pPr>
            <a:r>
              <a:rPr lang="en" sz="1200" dirty="0"/>
              <a:t>Do 1 minute of jogging in place.</a:t>
            </a:r>
            <a:endParaRPr sz="1200" dirty="0"/>
          </a:p>
          <a:p>
            <a:pPr marL="457200" lvl="0" indent="-304800" algn="l" rtl="0">
              <a:spcBef>
                <a:spcPts val="0"/>
              </a:spcBef>
              <a:spcAft>
                <a:spcPts val="0"/>
              </a:spcAft>
              <a:buSzPts val="1200"/>
              <a:buAutoNum type="arabicPeriod"/>
            </a:pPr>
            <a:r>
              <a:rPr lang="en" sz="1200" dirty="0"/>
              <a:t>Take your partner’s pulse.</a:t>
            </a:r>
            <a:endParaRPr sz="1200" dirty="0"/>
          </a:p>
          <a:p>
            <a:pPr marL="457200" lvl="0" indent="-304800" algn="l" rtl="0">
              <a:spcBef>
                <a:spcPts val="0"/>
              </a:spcBef>
              <a:spcAft>
                <a:spcPts val="0"/>
              </a:spcAft>
              <a:buSzPts val="1200"/>
              <a:buAutoNum type="arabicPeriod"/>
            </a:pPr>
            <a:r>
              <a:rPr lang="en" sz="1200" dirty="0"/>
              <a:t>Record the data below.</a:t>
            </a:r>
            <a:endParaRPr sz="1200" dirty="0"/>
          </a:p>
        </p:txBody>
      </p:sp>
      <p:pic>
        <p:nvPicPr>
          <p:cNvPr id="70" name="Google Shape;70;p13">
            <a:hlinkClick r:id="rId5"/>
          </p:cNvPr>
          <p:cNvPicPr preferRelativeResize="0"/>
          <p:nvPr/>
        </p:nvPicPr>
        <p:blipFill>
          <a:blip r:embed="rId6">
            <a:alphaModFix/>
          </a:blip>
          <a:stretch>
            <a:fillRect/>
          </a:stretch>
        </p:blipFill>
        <p:spPr>
          <a:xfrm>
            <a:off x="172025" y="62375"/>
            <a:ext cx="1319425" cy="3997102"/>
          </a:xfrm>
          <a:prstGeom prst="rect">
            <a:avLst/>
          </a:prstGeom>
          <a:noFill/>
          <a:ln w="9525" cap="flat" cmpd="sng">
            <a:solidFill>
              <a:srgbClr val="632E62"/>
            </a:solidFill>
            <a:prstDash val="solid"/>
            <a:round/>
            <a:headEnd type="none" w="sm" len="sm"/>
            <a:tailEnd type="none" w="sm" len="sm"/>
          </a:ln>
        </p:spPr>
      </p:pic>
      <p:sp>
        <p:nvSpPr>
          <p:cNvPr id="71" name="Google Shape;71;p13"/>
          <p:cNvSpPr txBox="1"/>
          <p:nvPr/>
        </p:nvSpPr>
        <p:spPr>
          <a:xfrm>
            <a:off x="58875" y="6078563"/>
            <a:ext cx="4860900" cy="45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How would </a:t>
            </a:r>
            <a:r>
              <a:rPr lang="en" sz="1200" b="1"/>
              <a:t>inflammation </a:t>
            </a:r>
            <a:r>
              <a:rPr lang="en" sz="1200"/>
              <a:t>of the blood vessels affect your pulse?</a:t>
            </a:r>
            <a:endParaRPr sz="1200"/>
          </a:p>
          <a:p>
            <a:pPr marL="0" lvl="0" indent="0" algn="l" rtl="0">
              <a:spcBef>
                <a:spcPts val="0"/>
              </a:spcBef>
              <a:spcAft>
                <a:spcPts val="0"/>
              </a:spcAft>
              <a:buNone/>
            </a:pPr>
            <a:r>
              <a:rPr lang="en" sz="1200"/>
              <a:t>______________________________________________</a:t>
            </a:r>
            <a:endParaRPr sz="1200"/>
          </a:p>
          <a:p>
            <a:pPr marL="0" lvl="0" indent="0" algn="l" rtl="0">
              <a:spcBef>
                <a:spcPts val="0"/>
              </a:spcBef>
              <a:spcAft>
                <a:spcPts val="0"/>
              </a:spcAft>
              <a:buNone/>
            </a:pPr>
            <a:endParaRPr sz="1200"/>
          </a:p>
        </p:txBody>
      </p:sp>
      <p:sp>
        <p:nvSpPr>
          <p:cNvPr id="72" name="Google Shape;72;p13"/>
          <p:cNvSpPr txBox="1"/>
          <p:nvPr/>
        </p:nvSpPr>
        <p:spPr>
          <a:xfrm>
            <a:off x="1568450" y="111775"/>
            <a:ext cx="1319400" cy="1311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b="1"/>
              <a:t>Activity</a:t>
            </a:r>
            <a:endParaRPr sz="2300" b="1"/>
          </a:p>
          <a:p>
            <a:pPr marL="0" lvl="0" indent="0" algn="ctr" rtl="0">
              <a:spcBef>
                <a:spcPts val="0"/>
              </a:spcBef>
              <a:spcAft>
                <a:spcPts val="0"/>
              </a:spcAft>
              <a:buNone/>
            </a:pPr>
            <a:r>
              <a:rPr lang="en" sz="2300" b="1"/>
              <a:t>Pulse</a:t>
            </a:r>
            <a:endParaRPr sz="2300" b="1"/>
          </a:p>
          <a:p>
            <a:pPr marL="0" lvl="0" indent="0" algn="ctr" rtl="0">
              <a:spcBef>
                <a:spcPts val="0"/>
              </a:spcBef>
              <a:spcAft>
                <a:spcPts val="0"/>
              </a:spcAft>
              <a:buNone/>
            </a:pPr>
            <a:r>
              <a:rPr lang="en" sz="2300" b="1"/>
              <a:t>Check</a:t>
            </a:r>
            <a:endParaRPr sz="2300" b="1"/>
          </a:p>
        </p:txBody>
      </p:sp>
      <p:pic>
        <p:nvPicPr>
          <p:cNvPr id="73" name="Google Shape;73;p13">
            <a:hlinkClick r:id="rId7"/>
          </p:cNvPr>
          <p:cNvPicPr preferRelativeResize="0"/>
          <p:nvPr/>
        </p:nvPicPr>
        <p:blipFill>
          <a:blip r:embed="rId8">
            <a:alphaModFix/>
          </a:blip>
          <a:stretch>
            <a:fillRect/>
          </a:stretch>
        </p:blipFill>
        <p:spPr>
          <a:xfrm>
            <a:off x="4793238" y="4720725"/>
            <a:ext cx="3000700" cy="1980475"/>
          </a:xfrm>
          <a:prstGeom prst="rect">
            <a:avLst/>
          </a:prstGeom>
          <a:noFill/>
          <a:ln>
            <a:noFill/>
          </a:ln>
        </p:spPr>
      </p:pic>
      <p:cxnSp>
        <p:nvCxnSpPr>
          <p:cNvPr id="74" name="Google Shape;74;p13"/>
          <p:cNvCxnSpPr/>
          <p:nvPr/>
        </p:nvCxnSpPr>
        <p:spPr>
          <a:xfrm flipH="1">
            <a:off x="7370275" y="4943700"/>
            <a:ext cx="641100" cy="534000"/>
          </a:xfrm>
          <a:prstGeom prst="straightConnector1">
            <a:avLst/>
          </a:prstGeom>
          <a:noFill/>
          <a:ln w="38100" cap="flat" cmpd="sng">
            <a:solidFill>
              <a:srgbClr val="632E62"/>
            </a:solidFill>
            <a:prstDash val="solid"/>
            <a:round/>
            <a:headEnd type="none" w="med" len="med"/>
            <a:tailEnd type="triangle" w="med" len="med"/>
          </a:ln>
        </p:spPr>
      </p:cxnSp>
      <p:sp>
        <p:nvSpPr>
          <p:cNvPr id="75" name="Google Shape;75;p13"/>
          <p:cNvSpPr txBox="1"/>
          <p:nvPr/>
        </p:nvSpPr>
        <p:spPr>
          <a:xfrm>
            <a:off x="7995075" y="4647900"/>
            <a:ext cx="10434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t>Inflammation leading to reduced blood flow. </a:t>
            </a:r>
            <a:endParaRPr sz="1100"/>
          </a:p>
        </p:txBody>
      </p:sp>
      <p:pic>
        <p:nvPicPr>
          <p:cNvPr id="76" name="Google Shape;76;p13">
            <a:hlinkClick r:id="rId9"/>
          </p:cNvPr>
          <p:cNvPicPr preferRelativeResize="0"/>
          <p:nvPr/>
        </p:nvPicPr>
        <p:blipFill>
          <a:blip r:embed="rId10">
            <a:alphaModFix/>
          </a:blip>
          <a:stretch>
            <a:fillRect/>
          </a:stretch>
        </p:blipFill>
        <p:spPr>
          <a:xfrm flipH="1">
            <a:off x="8050925" y="1731819"/>
            <a:ext cx="1043400" cy="1367855"/>
          </a:xfrm>
          <a:prstGeom prst="rect">
            <a:avLst/>
          </a:prstGeom>
          <a:noFill/>
          <a:ln>
            <a:noFill/>
          </a:ln>
        </p:spPr>
      </p:pic>
      <p:sp>
        <p:nvSpPr>
          <p:cNvPr id="77" name="Google Shape;77;p13"/>
          <p:cNvSpPr txBox="1"/>
          <p:nvPr/>
        </p:nvSpPr>
        <p:spPr>
          <a:xfrm>
            <a:off x="4677675" y="830025"/>
            <a:ext cx="43608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374151"/>
                </a:solidFill>
                <a:highlight>
                  <a:schemeClr val="lt1"/>
                </a:highlight>
                <a:latin typeface="Roboto"/>
                <a:ea typeface="Roboto"/>
                <a:cs typeface="Roboto"/>
                <a:sym typeface="Roboto"/>
              </a:rPr>
              <a:t>These experiments were designed to see how being in space can affect the insides of our blood vessels. They looked at a problem called atherosclerosis, which happens when the insides of our blood vessels get narrow because of stuff </a:t>
            </a:r>
            <a:endParaRPr/>
          </a:p>
        </p:txBody>
      </p:sp>
      <p:sp>
        <p:nvSpPr>
          <p:cNvPr id="78" name="Google Shape;78;p13"/>
          <p:cNvSpPr txBox="1"/>
          <p:nvPr/>
        </p:nvSpPr>
        <p:spPr>
          <a:xfrm>
            <a:off x="1678250" y="1288247"/>
            <a:ext cx="10998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u="sng">
                <a:solidFill>
                  <a:srgbClr val="2200CC"/>
                </a:solidFill>
                <a:hlinkClick r:id="rId3">
                  <a:extLst>
                    <a:ext uri="{A12FA001-AC4F-418D-AE19-62706E023703}">
                      <ahyp:hlinkClr xmlns:ahyp="http://schemas.microsoft.com/office/drawing/2018/hyperlinkcolor" val="tx"/>
                    </a:ext>
                  </a:extLst>
                </a:hlinkClick>
              </a:rPr>
              <a:t>https://www.youtube.com/watch?v=k8Sg311TNlg</a:t>
            </a:r>
            <a:endParaRPr sz="13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cxnSp>
        <p:nvCxnSpPr>
          <p:cNvPr id="83" name="Google Shape;83;p14"/>
          <p:cNvCxnSpPr/>
          <p:nvPr/>
        </p:nvCxnSpPr>
        <p:spPr>
          <a:xfrm>
            <a:off x="4572000" y="-29950"/>
            <a:ext cx="20100" cy="6897900"/>
          </a:xfrm>
          <a:prstGeom prst="straightConnector1">
            <a:avLst/>
          </a:prstGeom>
          <a:noFill/>
          <a:ln w="9525" cap="flat" cmpd="sng">
            <a:solidFill>
              <a:schemeClr val="dk2"/>
            </a:solidFill>
            <a:prstDash val="solid"/>
            <a:round/>
            <a:headEnd type="none" w="med" len="med"/>
            <a:tailEnd type="none" w="med" len="med"/>
          </a:ln>
        </p:spPr>
      </p:cxnSp>
      <p:sp>
        <p:nvSpPr>
          <p:cNvPr id="84" name="Google Shape;84;p14"/>
          <p:cNvSpPr txBox="1"/>
          <p:nvPr/>
        </p:nvSpPr>
        <p:spPr>
          <a:xfrm>
            <a:off x="8943300" y="6566400"/>
            <a:ext cx="200700" cy="20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3</a:t>
            </a:r>
            <a:endParaRPr/>
          </a:p>
        </p:txBody>
      </p:sp>
      <p:sp>
        <p:nvSpPr>
          <p:cNvPr id="85" name="Google Shape;85;p14"/>
          <p:cNvSpPr txBox="1"/>
          <p:nvPr/>
        </p:nvSpPr>
        <p:spPr>
          <a:xfrm>
            <a:off x="0" y="6566400"/>
            <a:ext cx="274200" cy="20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2</a:t>
            </a:r>
            <a:endParaRPr/>
          </a:p>
        </p:txBody>
      </p:sp>
      <p:sp>
        <p:nvSpPr>
          <p:cNvPr id="86" name="Google Shape;86;p14"/>
          <p:cNvSpPr txBox="1"/>
          <p:nvPr/>
        </p:nvSpPr>
        <p:spPr>
          <a:xfrm>
            <a:off x="8709550" y="6409075"/>
            <a:ext cx="377700" cy="400200"/>
          </a:xfrm>
          <a:prstGeom prst="rect">
            <a:avLst/>
          </a:prstGeom>
          <a:solidFill>
            <a:srgbClr val="FFFFF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omic Sans MS"/>
                <a:ea typeface="Comic Sans MS"/>
                <a:cs typeface="Comic Sans MS"/>
                <a:sym typeface="Comic Sans MS"/>
              </a:rPr>
              <a:t>3</a:t>
            </a:r>
            <a:endParaRPr sz="1400" b="0" i="0" u="none" strike="noStrike" cap="none">
              <a:solidFill>
                <a:srgbClr val="000000"/>
              </a:solidFill>
              <a:latin typeface="Comic Sans MS"/>
              <a:ea typeface="Comic Sans MS"/>
              <a:cs typeface="Comic Sans MS"/>
              <a:sym typeface="Comic Sans MS"/>
            </a:endParaRPr>
          </a:p>
        </p:txBody>
      </p:sp>
      <p:sp>
        <p:nvSpPr>
          <p:cNvPr id="87" name="Google Shape;87;p14"/>
          <p:cNvSpPr/>
          <p:nvPr/>
        </p:nvSpPr>
        <p:spPr>
          <a:xfrm>
            <a:off x="109613" y="101175"/>
            <a:ext cx="1655444" cy="383851"/>
          </a:xfrm>
          <a:prstGeom prst="rect">
            <a:avLst/>
          </a:prstGeom>
        </p:spPr>
        <p:txBody>
          <a:bodyPr>
            <a:prstTxWarp prst="textPlain">
              <a:avLst/>
            </a:prstTxWarp>
          </a:bodyPr>
          <a:lstStyle/>
          <a:p>
            <a:pPr lvl="0" algn="ctr"/>
            <a:r>
              <a:rPr b="0" i="0">
                <a:ln w="9525" cap="flat" cmpd="sng">
                  <a:solidFill>
                    <a:srgbClr val="632E62"/>
                  </a:solidFill>
                  <a:prstDash val="solid"/>
                  <a:round/>
                  <a:headEnd type="none" w="sm" len="sm"/>
                  <a:tailEnd type="none" w="sm" len="sm"/>
                </a:ln>
                <a:solidFill>
                  <a:srgbClr val="000000"/>
                </a:solidFill>
                <a:latin typeface="Arial"/>
              </a:rPr>
              <a:t>Read</a:t>
            </a:r>
          </a:p>
        </p:txBody>
      </p:sp>
      <p:sp>
        <p:nvSpPr>
          <p:cNvPr id="88" name="Google Shape;88;p14"/>
          <p:cNvSpPr/>
          <p:nvPr/>
        </p:nvSpPr>
        <p:spPr>
          <a:xfrm>
            <a:off x="109613" y="3408988"/>
            <a:ext cx="2007962" cy="383851"/>
          </a:xfrm>
          <a:prstGeom prst="rect">
            <a:avLst/>
          </a:prstGeom>
        </p:spPr>
        <p:txBody>
          <a:bodyPr>
            <a:prstTxWarp prst="textPlain">
              <a:avLst/>
            </a:prstTxWarp>
          </a:bodyPr>
          <a:lstStyle/>
          <a:p>
            <a:pPr lvl="0" algn="ctr"/>
            <a:r>
              <a:rPr b="0" i="0">
                <a:ln w="9525" cap="flat" cmpd="sng">
                  <a:solidFill>
                    <a:srgbClr val="632E62"/>
                  </a:solidFill>
                  <a:prstDash val="solid"/>
                  <a:round/>
                  <a:headEnd type="none" w="sm" len="sm"/>
                  <a:tailEnd type="none" w="sm" len="sm"/>
                </a:ln>
                <a:solidFill>
                  <a:srgbClr val="000000"/>
                </a:solidFill>
                <a:latin typeface="Arial"/>
              </a:rPr>
              <a:t>Watch</a:t>
            </a:r>
          </a:p>
        </p:txBody>
      </p:sp>
      <p:sp>
        <p:nvSpPr>
          <p:cNvPr id="89" name="Google Shape;89;p14"/>
          <p:cNvSpPr txBox="1"/>
          <p:nvPr/>
        </p:nvSpPr>
        <p:spPr>
          <a:xfrm>
            <a:off x="4699450" y="3003975"/>
            <a:ext cx="4342200" cy="800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000"/>
              <a:t>Analysis:</a:t>
            </a:r>
            <a:endParaRPr sz="1000"/>
          </a:p>
          <a:p>
            <a:pPr marL="0" marR="0" lvl="0" indent="0" algn="l" rtl="0">
              <a:lnSpc>
                <a:spcPct val="100000"/>
              </a:lnSpc>
              <a:spcBef>
                <a:spcPts val="0"/>
              </a:spcBef>
              <a:spcAft>
                <a:spcPts val="0"/>
              </a:spcAft>
              <a:buClr>
                <a:srgbClr val="000000"/>
              </a:buClr>
              <a:buSzPts val="1200"/>
              <a:buFont typeface="Arial"/>
              <a:buNone/>
            </a:pPr>
            <a:r>
              <a:rPr lang="en" sz="1000"/>
              <a:t>Using the image above, compare and contrast the normal gravity blood vessels to the blood vessels in</a:t>
            </a:r>
            <a:r>
              <a:rPr lang="en" sz="1000" b="1"/>
              <a:t> </a:t>
            </a:r>
            <a:r>
              <a:rPr lang="en" sz="1000"/>
              <a:t>microgravity.</a:t>
            </a:r>
            <a:r>
              <a:rPr lang="en" sz="1000" b="1"/>
              <a:t> Include ideas about the lumen size (opening), the thickness and stiffness of the artery walls. </a:t>
            </a:r>
            <a:endParaRPr sz="1000" b="1"/>
          </a:p>
        </p:txBody>
      </p:sp>
      <p:sp>
        <p:nvSpPr>
          <p:cNvPr id="90" name="Google Shape;90;p14"/>
          <p:cNvSpPr txBox="1"/>
          <p:nvPr/>
        </p:nvSpPr>
        <p:spPr>
          <a:xfrm>
            <a:off x="54763" y="508425"/>
            <a:ext cx="4397400" cy="103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dirty="0">
                <a:solidFill>
                  <a:srgbClr val="374151"/>
                </a:solidFill>
                <a:highlight>
                  <a:srgbClr val="FFFFFF"/>
                </a:highlight>
                <a:latin typeface="Roboto"/>
                <a:ea typeface="Roboto"/>
                <a:cs typeface="Roboto"/>
                <a:sym typeface="Roboto"/>
              </a:rPr>
              <a:t>This study suggest that space can mess up how our immune system and </a:t>
            </a:r>
            <a:r>
              <a:rPr lang="en" sz="1100" b="1" dirty="0">
                <a:solidFill>
                  <a:srgbClr val="374151"/>
                </a:solidFill>
                <a:highlight>
                  <a:srgbClr val="FFFFFF"/>
                </a:highlight>
                <a:latin typeface="Roboto"/>
                <a:ea typeface="Roboto"/>
                <a:cs typeface="Roboto"/>
                <a:sym typeface="Roboto"/>
              </a:rPr>
              <a:t>inflammation </a:t>
            </a:r>
            <a:r>
              <a:rPr lang="en" sz="1100" dirty="0">
                <a:solidFill>
                  <a:srgbClr val="374151"/>
                </a:solidFill>
                <a:highlight>
                  <a:srgbClr val="FFFFFF"/>
                </a:highlight>
                <a:latin typeface="Roboto"/>
                <a:ea typeface="Roboto"/>
                <a:cs typeface="Roboto"/>
                <a:sym typeface="Roboto"/>
              </a:rPr>
              <a:t>responses work. We're not sure exactly why this happens. It might be because of stress or other things that happen during space travel. So far, there isn't solid proof that going to space directly makes this response more likely.</a:t>
            </a:r>
            <a:endParaRPr sz="1300" dirty="0">
              <a:highlight>
                <a:srgbClr val="FFFFFF"/>
              </a:highlight>
            </a:endParaRPr>
          </a:p>
        </p:txBody>
      </p:sp>
      <p:pic>
        <p:nvPicPr>
          <p:cNvPr id="91" name="Google Shape;91;p14">
            <a:hlinkClick r:id="rId3"/>
          </p:cNvPr>
          <p:cNvPicPr preferRelativeResize="0"/>
          <p:nvPr/>
        </p:nvPicPr>
        <p:blipFill>
          <a:blip r:embed="rId4">
            <a:alphaModFix/>
          </a:blip>
          <a:stretch>
            <a:fillRect/>
          </a:stretch>
        </p:blipFill>
        <p:spPr>
          <a:xfrm>
            <a:off x="63975" y="4339689"/>
            <a:ext cx="4378977" cy="2469589"/>
          </a:xfrm>
          <a:prstGeom prst="rect">
            <a:avLst/>
          </a:prstGeom>
          <a:noFill/>
          <a:ln>
            <a:noFill/>
          </a:ln>
        </p:spPr>
      </p:pic>
      <p:sp>
        <p:nvSpPr>
          <p:cNvPr id="92" name="Google Shape;92;p14"/>
          <p:cNvSpPr/>
          <p:nvPr/>
        </p:nvSpPr>
        <p:spPr>
          <a:xfrm>
            <a:off x="2192602" y="4541750"/>
            <a:ext cx="644400" cy="219300"/>
          </a:xfrm>
          <a:prstGeom prst="rect">
            <a:avLst/>
          </a:prstGeom>
          <a:solidFill>
            <a:srgbClr val="FFFFFF"/>
          </a:solidFill>
          <a:ln w="9525" cap="flat" cmpd="sng">
            <a:solidFill>
              <a:srgbClr val="632E6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4"/>
          <p:cNvSpPr/>
          <p:nvPr/>
        </p:nvSpPr>
        <p:spPr>
          <a:xfrm>
            <a:off x="2929677" y="4541750"/>
            <a:ext cx="644400" cy="219300"/>
          </a:xfrm>
          <a:prstGeom prst="rect">
            <a:avLst/>
          </a:prstGeom>
          <a:solidFill>
            <a:srgbClr val="FFFFFF"/>
          </a:solidFill>
          <a:ln w="9525" cap="flat" cmpd="sng">
            <a:solidFill>
              <a:srgbClr val="632E6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4"/>
          <p:cNvSpPr/>
          <p:nvPr/>
        </p:nvSpPr>
        <p:spPr>
          <a:xfrm>
            <a:off x="3653288" y="4541750"/>
            <a:ext cx="718500" cy="219300"/>
          </a:xfrm>
          <a:prstGeom prst="rect">
            <a:avLst/>
          </a:prstGeom>
          <a:solidFill>
            <a:srgbClr val="FFFFFF"/>
          </a:solidFill>
          <a:ln w="9525" cap="flat" cmpd="sng">
            <a:solidFill>
              <a:srgbClr val="632E6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5" name="Google Shape;95;p14"/>
          <p:cNvPicPr preferRelativeResize="0"/>
          <p:nvPr/>
        </p:nvPicPr>
        <p:blipFill>
          <a:blip r:embed="rId5">
            <a:alphaModFix/>
          </a:blip>
          <a:stretch>
            <a:fillRect/>
          </a:stretch>
        </p:blipFill>
        <p:spPr>
          <a:xfrm>
            <a:off x="3191801" y="2823737"/>
            <a:ext cx="1272849" cy="1199525"/>
          </a:xfrm>
          <a:prstGeom prst="rect">
            <a:avLst/>
          </a:prstGeom>
          <a:noFill/>
          <a:ln>
            <a:noFill/>
          </a:ln>
        </p:spPr>
      </p:pic>
      <p:sp>
        <p:nvSpPr>
          <p:cNvPr id="96" name="Google Shape;96;p14"/>
          <p:cNvSpPr/>
          <p:nvPr/>
        </p:nvSpPr>
        <p:spPr>
          <a:xfrm>
            <a:off x="1204638" y="4339700"/>
            <a:ext cx="560400" cy="219300"/>
          </a:xfrm>
          <a:prstGeom prst="rect">
            <a:avLst/>
          </a:prstGeom>
          <a:solidFill>
            <a:srgbClr val="FFFFFF"/>
          </a:solidFill>
          <a:ln w="9525" cap="flat" cmpd="sng">
            <a:solidFill>
              <a:srgbClr val="632E6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4"/>
          <p:cNvSpPr txBox="1"/>
          <p:nvPr/>
        </p:nvSpPr>
        <p:spPr>
          <a:xfrm>
            <a:off x="50750" y="3923100"/>
            <a:ext cx="4397400" cy="48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t>Directions: Watch the video then fill in the types of blood vessels.</a:t>
            </a:r>
            <a:endParaRPr sz="1100"/>
          </a:p>
        </p:txBody>
      </p:sp>
      <p:sp>
        <p:nvSpPr>
          <p:cNvPr id="98" name="Google Shape;98;p14"/>
          <p:cNvSpPr/>
          <p:nvPr/>
        </p:nvSpPr>
        <p:spPr>
          <a:xfrm>
            <a:off x="4792301" y="3913300"/>
            <a:ext cx="2217300" cy="2207700"/>
          </a:xfrm>
          <a:prstGeom prst="ellipse">
            <a:avLst/>
          </a:prstGeom>
          <a:noFill/>
          <a:ln w="9525" cap="flat" cmpd="sng">
            <a:solidFill>
              <a:srgbClr val="632E6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4"/>
          <p:cNvSpPr txBox="1"/>
          <p:nvPr/>
        </p:nvSpPr>
        <p:spPr>
          <a:xfrm>
            <a:off x="4865788" y="4082850"/>
            <a:ext cx="2143800" cy="33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t>Normal Gravity</a:t>
            </a:r>
            <a:endParaRPr sz="1200" b="1"/>
          </a:p>
        </p:txBody>
      </p:sp>
      <p:sp>
        <p:nvSpPr>
          <p:cNvPr id="100" name="Google Shape;100;p14"/>
          <p:cNvSpPr txBox="1"/>
          <p:nvPr/>
        </p:nvSpPr>
        <p:spPr>
          <a:xfrm>
            <a:off x="6993322" y="4042950"/>
            <a:ext cx="1655400" cy="33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t>Microgravity</a:t>
            </a:r>
            <a:endParaRPr sz="1200" b="1"/>
          </a:p>
        </p:txBody>
      </p:sp>
      <p:sp>
        <p:nvSpPr>
          <p:cNvPr id="101" name="Google Shape;101;p14"/>
          <p:cNvSpPr/>
          <p:nvPr/>
        </p:nvSpPr>
        <p:spPr>
          <a:xfrm>
            <a:off x="4683775" y="48725"/>
            <a:ext cx="2599933" cy="488250"/>
          </a:xfrm>
          <a:prstGeom prst="rect">
            <a:avLst/>
          </a:prstGeom>
        </p:spPr>
        <p:txBody>
          <a:bodyPr>
            <a:prstTxWarp prst="textPlain">
              <a:avLst/>
            </a:prstTxWarp>
          </a:bodyPr>
          <a:lstStyle/>
          <a:p>
            <a:pPr lvl="0" algn="ctr"/>
            <a:r>
              <a:rPr b="0" i="0">
                <a:ln w="9525" cap="flat" cmpd="sng">
                  <a:solidFill>
                    <a:srgbClr val="632E62"/>
                  </a:solidFill>
                  <a:prstDash val="solid"/>
                  <a:round/>
                  <a:headEnd type="none" w="sm" len="sm"/>
                  <a:tailEnd type="none" w="sm" len="sm"/>
                </a:ln>
                <a:solidFill>
                  <a:srgbClr val="000000"/>
                </a:solidFill>
                <a:latin typeface="Arial"/>
              </a:rPr>
              <a:t>Analyze</a:t>
            </a:r>
          </a:p>
        </p:txBody>
      </p:sp>
      <p:sp>
        <p:nvSpPr>
          <p:cNvPr id="102" name="Google Shape;102;p14"/>
          <p:cNvSpPr txBox="1"/>
          <p:nvPr/>
        </p:nvSpPr>
        <p:spPr>
          <a:xfrm>
            <a:off x="4699450" y="6121000"/>
            <a:ext cx="4342200" cy="68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t>How do you think the reduced opening of the blood vessels in </a:t>
            </a:r>
            <a:r>
              <a:rPr lang="en" sz="1000" b="1"/>
              <a:t>Microgravity </a:t>
            </a:r>
            <a:r>
              <a:rPr lang="en" sz="1000"/>
              <a:t>will affect the astronauts blood flow to their brain? Is there any danger?</a:t>
            </a:r>
            <a:endParaRPr sz="1000"/>
          </a:p>
          <a:p>
            <a:pPr marL="0" lvl="0" indent="0" algn="l" rtl="0">
              <a:spcBef>
                <a:spcPts val="0"/>
              </a:spcBef>
              <a:spcAft>
                <a:spcPts val="0"/>
              </a:spcAft>
              <a:buNone/>
            </a:pPr>
            <a:r>
              <a:rPr lang="en" sz="1000"/>
              <a:t>________________________________________________________________________________________________________________________</a:t>
            </a:r>
            <a:endParaRPr sz="1000"/>
          </a:p>
        </p:txBody>
      </p:sp>
      <p:sp>
        <p:nvSpPr>
          <p:cNvPr id="103" name="Google Shape;103;p14"/>
          <p:cNvSpPr txBox="1"/>
          <p:nvPr/>
        </p:nvSpPr>
        <p:spPr>
          <a:xfrm>
            <a:off x="75225" y="1475900"/>
            <a:ext cx="4496700" cy="103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t>An </a:t>
            </a:r>
            <a:r>
              <a:rPr lang="en" sz="1100" b="1"/>
              <a:t>inflammation</a:t>
            </a:r>
            <a:r>
              <a:rPr lang="en" sz="1100"/>
              <a:t> responses in space can cause many different health problems, problems with arteries being one. </a:t>
            </a:r>
            <a:endParaRPr sz="1100"/>
          </a:p>
          <a:p>
            <a:pPr marL="0" lvl="0" indent="0" algn="l" rtl="0">
              <a:spcBef>
                <a:spcPts val="0"/>
              </a:spcBef>
              <a:spcAft>
                <a:spcPts val="0"/>
              </a:spcAft>
              <a:buNone/>
            </a:pPr>
            <a:endParaRPr sz="1100"/>
          </a:p>
          <a:p>
            <a:pPr marL="0" lvl="0" indent="0" algn="l" rtl="0">
              <a:spcBef>
                <a:spcPts val="0"/>
              </a:spcBef>
              <a:spcAft>
                <a:spcPts val="0"/>
              </a:spcAft>
              <a:buNone/>
            </a:pPr>
            <a:r>
              <a:rPr lang="en" sz="1100"/>
              <a:t>What factor in space could be the cause of inflammation in Scott’s arteries?</a:t>
            </a:r>
            <a:endParaRPr sz="1100"/>
          </a:p>
          <a:p>
            <a:pPr marL="0" lvl="0" indent="0" algn="l" rtl="0">
              <a:spcBef>
                <a:spcPts val="0"/>
              </a:spcBef>
              <a:spcAft>
                <a:spcPts val="0"/>
              </a:spcAft>
              <a:buNone/>
            </a:pPr>
            <a:r>
              <a:rPr lang="en" sz="1600"/>
              <a:t>____________________________________________________________________________</a:t>
            </a:r>
            <a:endParaRPr sz="1600"/>
          </a:p>
        </p:txBody>
      </p:sp>
      <p:pic>
        <p:nvPicPr>
          <p:cNvPr id="104" name="Google Shape;104;p14">
            <a:hlinkClick r:id="rId6"/>
          </p:cNvPr>
          <p:cNvPicPr preferRelativeResize="0"/>
          <p:nvPr/>
        </p:nvPicPr>
        <p:blipFill>
          <a:blip r:embed="rId7">
            <a:alphaModFix/>
          </a:blip>
          <a:stretch>
            <a:fillRect/>
          </a:stretch>
        </p:blipFill>
        <p:spPr>
          <a:xfrm>
            <a:off x="4699450" y="555025"/>
            <a:ext cx="4342199" cy="2398549"/>
          </a:xfrm>
          <a:prstGeom prst="rect">
            <a:avLst/>
          </a:prstGeom>
          <a:noFill/>
          <a:ln w="9525" cap="flat" cmpd="sng">
            <a:solidFill>
              <a:srgbClr val="000000"/>
            </a:solidFill>
            <a:prstDash val="solid"/>
            <a:round/>
            <a:headEnd type="none" w="sm" len="sm"/>
            <a:tailEnd type="none" w="sm" len="sm"/>
          </a:ln>
        </p:spPr>
      </p:pic>
      <p:sp>
        <p:nvSpPr>
          <p:cNvPr id="105" name="Google Shape;105;p14"/>
          <p:cNvSpPr/>
          <p:nvPr/>
        </p:nvSpPr>
        <p:spPr>
          <a:xfrm>
            <a:off x="6712376" y="3913288"/>
            <a:ext cx="2217300" cy="2207700"/>
          </a:xfrm>
          <a:prstGeom prst="ellipse">
            <a:avLst/>
          </a:prstGeom>
          <a:noFill/>
          <a:ln w="9525" cap="flat" cmpd="sng">
            <a:solidFill>
              <a:srgbClr val="632E6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4"/>
          <p:cNvSpPr txBox="1"/>
          <p:nvPr/>
        </p:nvSpPr>
        <p:spPr>
          <a:xfrm>
            <a:off x="4592088" y="657875"/>
            <a:ext cx="2143800" cy="33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t>Normal Gravity</a:t>
            </a:r>
            <a:endParaRPr sz="1200" b="1"/>
          </a:p>
        </p:txBody>
      </p:sp>
      <p:sp>
        <p:nvSpPr>
          <p:cNvPr id="107" name="Google Shape;107;p14"/>
          <p:cNvSpPr txBox="1"/>
          <p:nvPr/>
        </p:nvSpPr>
        <p:spPr>
          <a:xfrm>
            <a:off x="7370572" y="699025"/>
            <a:ext cx="1655400" cy="33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t>Microgravity</a:t>
            </a:r>
            <a:endParaRPr sz="1200" b="1"/>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531</Words>
  <Application>Microsoft Macintosh PowerPoint</Application>
  <PresentationFormat>On-screen Show (4:3)</PresentationFormat>
  <Paragraphs>57</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Roboto</vt:lpstr>
      <vt:lpstr>Arial</vt:lpstr>
      <vt:lpstr>Comic Sans MS</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Hamilton Riley</cp:lastModifiedBy>
  <cp:revision>2</cp:revision>
  <dcterms:modified xsi:type="dcterms:W3CDTF">2023-08-22T16:51:32Z</dcterms:modified>
</cp:coreProperties>
</file>