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9" r:id="rId4"/>
    <p:sldId id="264" r:id="rId5"/>
    <p:sldId id="258" r:id="rId6"/>
    <p:sldId id="261" r:id="rId7"/>
    <p:sldId id="267" r:id="rId8"/>
    <p:sldId id="260" r:id="rId9"/>
    <p:sldId id="262" r:id="rId10"/>
    <p:sldId id="266" r:id="rId11"/>
    <p:sldId id="263" r:id="rId12"/>
    <p:sldId id="265" r:id="rId13"/>
  </p:sldIdLst>
  <p:sldSz cx="12192000" cy="6858000"/>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441" autoAdjust="0"/>
  </p:normalViewPr>
  <p:slideViewPr>
    <p:cSldViewPr snapToGrid="0">
      <p:cViewPr varScale="1">
        <p:scale>
          <a:sx n="39" d="100"/>
          <a:sy n="39" d="100"/>
        </p:scale>
        <p:origin x="16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4168"/>
          </a:xfrm>
          <a:prstGeom prst="rect">
            <a:avLst/>
          </a:prstGeom>
        </p:spPr>
        <p:txBody>
          <a:bodyPr vert="horz" lIns="91440" tIns="45720" rIns="91440" bIns="45720" rtlCol="0"/>
          <a:lstStyle>
            <a:lvl1pPr algn="r">
              <a:defRPr sz="1200"/>
            </a:lvl1pPr>
          </a:lstStyle>
          <a:p>
            <a:fld id="{13B9690E-B359-47F9-A923-9E17EA52181A}" type="datetimeFigureOut">
              <a:rPr lang="en-US" smtClean="0"/>
              <a:t>2/20/2019</a:t>
            </a:fld>
            <a:endParaRPr lang="en-US"/>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56239"/>
            <a:ext cx="5661660" cy="356419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4167"/>
          </a:xfrm>
          <a:prstGeom prst="rect">
            <a:avLst/>
          </a:prstGeom>
        </p:spPr>
        <p:txBody>
          <a:bodyPr vert="horz" lIns="91440" tIns="45720" rIns="91440" bIns="45720" rtlCol="0" anchor="b"/>
          <a:lstStyle>
            <a:lvl1pPr algn="r">
              <a:defRPr sz="1200"/>
            </a:lvl1pPr>
          </a:lstStyle>
          <a:p>
            <a:fld id="{18BFBD5C-C021-45CC-85FC-FE79CC460B0B}" type="slidenum">
              <a:rPr lang="en-US" smtClean="0"/>
              <a:t>‹#›</a:t>
            </a:fld>
            <a:endParaRPr lang="en-US"/>
          </a:p>
        </p:txBody>
      </p:sp>
    </p:spTree>
    <p:extLst>
      <p:ext uri="{BB962C8B-B14F-4D97-AF65-F5344CB8AC3E}">
        <p14:creationId xmlns:p14="http://schemas.microsoft.com/office/powerpoint/2010/main" val="224863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Electron" TargetMode="External"/><Relationship Id="rId13" Type="http://schemas.openxmlformats.org/officeDocument/2006/relationships/hyperlink" Target="https://en.wikipedia.org/wiki/Atomic_nucleus" TargetMode="External"/><Relationship Id="rId3" Type="http://schemas.openxmlformats.org/officeDocument/2006/relationships/hyperlink" Target="https://en.wikipedia.org/wiki/Particle" TargetMode="External"/><Relationship Id="rId7" Type="http://schemas.openxmlformats.org/officeDocument/2006/relationships/hyperlink" Target="https://en.wikipedia.org/wiki/Atom" TargetMode="External"/><Relationship Id="rId12" Type="http://schemas.openxmlformats.org/officeDocument/2006/relationships/hyperlink" Target="https://en.wikipedia.org/wiki/Antimatte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Molecule" TargetMode="External"/><Relationship Id="rId11" Type="http://schemas.openxmlformats.org/officeDocument/2006/relationships/hyperlink" Target="https://en.wikipedia.org/wiki/Charged_particle#cite_note-1" TargetMode="External"/><Relationship Id="rId5" Type="http://schemas.openxmlformats.org/officeDocument/2006/relationships/hyperlink" Target="https://en.wikipedia.org/wiki/Ion" TargetMode="External"/><Relationship Id="rId15" Type="http://schemas.openxmlformats.org/officeDocument/2006/relationships/hyperlink" Target="https://en.wikipedia.org/wiki/Plasma_(physics)" TargetMode="External"/><Relationship Id="rId10" Type="http://schemas.openxmlformats.org/officeDocument/2006/relationships/hyperlink" Target="https://en.wikipedia.org/wiki/Elementary_particle" TargetMode="External"/><Relationship Id="rId4" Type="http://schemas.openxmlformats.org/officeDocument/2006/relationships/hyperlink" Target="https://en.wikipedia.org/wiki/Electric_charge" TargetMode="External"/><Relationship Id="rId9" Type="http://schemas.openxmlformats.org/officeDocument/2006/relationships/hyperlink" Target="https://en.wikipedia.org/wiki/Proton" TargetMode="External"/><Relationship Id="rId14" Type="http://schemas.openxmlformats.org/officeDocument/2006/relationships/hyperlink" Target="https://en.wikipedia.org/wiki/Alpha_partic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Radiant_energy" TargetMode="External"/><Relationship Id="rId7" Type="http://schemas.openxmlformats.org/officeDocument/2006/relationships/hyperlink" Target="https://en.wikipedia.org/wiki/Wave%E2%80%93particle_dualit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Light_beam" TargetMode="External"/><Relationship Id="rId5" Type="http://schemas.openxmlformats.org/officeDocument/2006/relationships/hyperlink" Target="https://en.wikipedia.org/wiki/Particle_beam" TargetMode="External"/><Relationship Id="rId4" Type="http://schemas.openxmlformats.org/officeDocument/2006/relationships/hyperlink" Target="https://en.wikipedia.org/wiki/Subatomic_partic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physical sciences, a particle is a small localized object described by several physical or chemical properties such as volume, density or mass. A </a:t>
            </a:r>
            <a:r>
              <a:rPr lang="en-US" sz="1200" b="1" i="0" kern="1200" dirty="0">
                <a:solidFill>
                  <a:schemeClr val="tx1"/>
                </a:solidFill>
                <a:effectLst/>
                <a:latin typeface="+mn-lt"/>
                <a:ea typeface="+mn-ea"/>
                <a:cs typeface="+mn-cs"/>
              </a:rPr>
              <a:t>charged particle</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Particle"/>
              </a:rPr>
              <a:t>particle</a:t>
            </a:r>
            <a:r>
              <a:rPr lang="en-US" sz="1200" b="0" i="0" kern="1200" dirty="0">
                <a:solidFill>
                  <a:schemeClr val="tx1"/>
                </a:solidFill>
                <a:effectLst/>
                <a:latin typeface="+mn-lt"/>
                <a:ea typeface="+mn-ea"/>
                <a:cs typeface="+mn-cs"/>
              </a:rPr>
              <a:t> with an </a:t>
            </a:r>
            <a:r>
              <a:rPr lang="en-US" sz="1200" b="0" i="0" u="none" strike="noStrike" kern="1200" dirty="0">
                <a:solidFill>
                  <a:schemeClr val="tx1"/>
                </a:solidFill>
                <a:effectLst/>
                <a:latin typeface="+mn-lt"/>
                <a:ea typeface="+mn-ea"/>
                <a:cs typeface="+mn-cs"/>
                <a:hlinkClick r:id="rId4" tooltip="Electric charge"/>
              </a:rPr>
              <a:t>electric charge</a:t>
            </a:r>
            <a:r>
              <a:rPr lang="en-US" sz="1200" b="0" i="0" kern="1200" dirty="0">
                <a:solidFill>
                  <a:schemeClr val="tx1"/>
                </a:solidFill>
                <a:effectLst/>
                <a:latin typeface="+mn-lt"/>
                <a:ea typeface="+mn-ea"/>
                <a:cs typeface="+mn-cs"/>
              </a:rPr>
              <a:t>. It may be an </a:t>
            </a:r>
            <a:r>
              <a:rPr lang="en-US" sz="1200" b="0" i="0" u="none" strike="noStrike" kern="1200" dirty="0">
                <a:solidFill>
                  <a:schemeClr val="tx1"/>
                </a:solidFill>
                <a:effectLst/>
                <a:latin typeface="+mn-lt"/>
                <a:ea typeface="+mn-ea"/>
                <a:cs typeface="+mn-cs"/>
                <a:hlinkClick r:id="rId5" tooltip="Ion"/>
              </a:rPr>
              <a:t>ion</a:t>
            </a:r>
            <a:r>
              <a:rPr lang="en-US" sz="1200" b="0" i="0" kern="1200" dirty="0">
                <a:solidFill>
                  <a:schemeClr val="tx1"/>
                </a:solidFill>
                <a:effectLst/>
                <a:latin typeface="+mn-lt"/>
                <a:ea typeface="+mn-ea"/>
                <a:cs typeface="+mn-cs"/>
              </a:rPr>
              <a:t>, such as a </a:t>
            </a:r>
            <a:r>
              <a:rPr lang="en-US" sz="1200" b="0" i="0" u="none" strike="noStrike" kern="1200" dirty="0">
                <a:solidFill>
                  <a:schemeClr val="tx1"/>
                </a:solidFill>
                <a:effectLst/>
                <a:latin typeface="+mn-lt"/>
                <a:ea typeface="+mn-ea"/>
                <a:cs typeface="+mn-cs"/>
                <a:hlinkClick r:id="rId6" tooltip="Molecule"/>
              </a:rPr>
              <a:t>molecule</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7" tooltip="Atom"/>
              </a:rPr>
              <a:t>atom</a:t>
            </a:r>
            <a:r>
              <a:rPr lang="en-US" sz="1200" b="0" i="0" kern="1200" dirty="0">
                <a:solidFill>
                  <a:schemeClr val="tx1"/>
                </a:solidFill>
                <a:effectLst/>
                <a:latin typeface="+mn-lt"/>
                <a:ea typeface="+mn-ea"/>
                <a:cs typeface="+mn-cs"/>
              </a:rPr>
              <a:t> with a surplus or deficit of </a:t>
            </a:r>
            <a:r>
              <a:rPr lang="en-US" sz="1200" b="0" i="0" u="none" strike="noStrike" kern="1200" dirty="0">
                <a:solidFill>
                  <a:schemeClr val="tx1"/>
                </a:solidFill>
                <a:effectLst/>
                <a:latin typeface="+mn-lt"/>
                <a:ea typeface="+mn-ea"/>
                <a:cs typeface="+mn-cs"/>
                <a:hlinkClick r:id="rId8" tooltip="Electron"/>
              </a:rPr>
              <a:t>electrons</a:t>
            </a:r>
            <a:r>
              <a:rPr lang="en-US" sz="1200" b="0" i="0" kern="1200" dirty="0">
                <a:solidFill>
                  <a:schemeClr val="tx1"/>
                </a:solidFill>
                <a:effectLst/>
                <a:latin typeface="+mn-lt"/>
                <a:ea typeface="+mn-ea"/>
                <a:cs typeface="+mn-cs"/>
              </a:rPr>
              <a:t> relative to </a:t>
            </a:r>
            <a:r>
              <a:rPr lang="en-US" sz="1200" b="0" i="0" u="none" strike="noStrike" kern="1200" dirty="0">
                <a:solidFill>
                  <a:schemeClr val="tx1"/>
                </a:solidFill>
                <a:effectLst/>
                <a:latin typeface="+mn-lt"/>
                <a:ea typeface="+mn-ea"/>
                <a:cs typeface="+mn-cs"/>
                <a:hlinkClick r:id="rId9" tooltip="Proton"/>
              </a:rPr>
              <a:t>protons</a:t>
            </a:r>
            <a:r>
              <a:rPr lang="en-US" sz="1200" b="0" i="0" kern="1200" dirty="0">
                <a:solidFill>
                  <a:schemeClr val="tx1"/>
                </a:solidFill>
                <a:effectLst/>
                <a:latin typeface="+mn-lt"/>
                <a:ea typeface="+mn-ea"/>
                <a:cs typeface="+mn-cs"/>
              </a:rPr>
              <a:t>. It can also be an electron or a proton, or another </a:t>
            </a:r>
            <a:r>
              <a:rPr lang="en-US" sz="1200" b="0" i="0" u="none" strike="noStrike" kern="1200" dirty="0">
                <a:solidFill>
                  <a:schemeClr val="tx1"/>
                </a:solidFill>
                <a:effectLst/>
                <a:latin typeface="+mn-lt"/>
                <a:ea typeface="+mn-ea"/>
                <a:cs typeface="+mn-cs"/>
                <a:hlinkClick r:id="rId10" tooltip="Elementary particle"/>
              </a:rPr>
              <a:t>elementary particle</a:t>
            </a:r>
            <a:r>
              <a:rPr lang="en-US" sz="1200" b="0" i="0" kern="1200" dirty="0">
                <a:solidFill>
                  <a:schemeClr val="tx1"/>
                </a:solidFill>
                <a:effectLst/>
                <a:latin typeface="+mn-lt"/>
                <a:ea typeface="+mn-ea"/>
                <a:cs typeface="+mn-cs"/>
              </a:rPr>
              <a:t>, which are all believed to have the same charge</a:t>
            </a:r>
            <a:r>
              <a:rPr lang="en-US" sz="1200" b="0" i="0" u="none" strike="noStrike" kern="1200" baseline="30000" dirty="0">
                <a:solidFill>
                  <a:schemeClr val="tx1"/>
                </a:solidFill>
                <a:effectLst/>
                <a:latin typeface="+mn-lt"/>
                <a:ea typeface="+mn-ea"/>
                <a:cs typeface="+mn-cs"/>
                <a:hlinkClick r:id="rId11"/>
              </a:rPr>
              <a:t>[1]</a:t>
            </a:r>
            <a:r>
              <a:rPr lang="en-US" sz="1200" b="0" i="0" kern="1200" dirty="0">
                <a:solidFill>
                  <a:schemeClr val="tx1"/>
                </a:solidFill>
                <a:effectLst/>
                <a:latin typeface="+mn-lt"/>
                <a:ea typeface="+mn-ea"/>
                <a:cs typeface="+mn-cs"/>
              </a:rPr>
              <a:t> (except </a:t>
            </a:r>
            <a:r>
              <a:rPr lang="en-US" sz="1200" b="0" i="0" u="none" strike="noStrike" kern="1200" dirty="0">
                <a:solidFill>
                  <a:schemeClr val="tx1"/>
                </a:solidFill>
                <a:effectLst/>
                <a:latin typeface="+mn-lt"/>
                <a:ea typeface="+mn-ea"/>
                <a:cs typeface="+mn-cs"/>
                <a:hlinkClick r:id="rId12" tooltip="Antimatter"/>
              </a:rPr>
              <a:t>antimatter</a:t>
            </a:r>
            <a:r>
              <a:rPr lang="en-US" sz="1200" b="0" i="0" kern="1200" dirty="0">
                <a:solidFill>
                  <a:schemeClr val="tx1"/>
                </a:solidFill>
                <a:effectLst/>
                <a:latin typeface="+mn-lt"/>
                <a:ea typeface="+mn-ea"/>
                <a:cs typeface="+mn-cs"/>
              </a:rPr>
              <a:t>). Another charged particle may be an </a:t>
            </a:r>
            <a:r>
              <a:rPr lang="en-US" sz="1200" b="0" i="0" u="none" strike="noStrike" kern="1200" dirty="0">
                <a:solidFill>
                  <a:schemeClr val="tx1"/>
                </a:solidFill>
                <a:effectLst/>
                <a:latin typeface="+mn-lt"/>
                <a:ea typeface="+mn-ea"/>
                <a:cs typeface="+mn-cs"/>
                <a:hlinkClick r:id="rId13" tooltip="Atomic nucleus"/>
              </a:rPr>
              <a:t>atomic nucleus</a:t>
            </a:r>
            <a:r>
              <a:rPr lang="en-US" sz="1200" b="0" i="0" kern="1200" dirty="0">
                <a:solidFill>
                  <a:schemeClr val="tx1"/>
                </a:solidFill>
                <a:effectLst/>
                <a:latin typeface="+mn-lt"/>
                <a:ea typeface="+mn-ea"/>
                <a:cs typeface="+mn-cs"/>
              </a:rPr>
              <a:t> devoid of electrons, such as an </a:t>
            </a:r>
            <a:r>
              <a:rPr lang="en-US" sz="1200" b="0" i="0" u="none" strike="noStrike" kern="1200" dirty="0">
                <a:solidFill>
                  <a:schemeClr val="tx1"/>
                </a:solidFill>
                <a:effectLst/>
                <a:latin typeface="+mn-lt"/>
                <a:ea typeface="+mn-ea"/>
                <a:cs typeface="+mn-cs"/>
                <a:hlinkClick r:id="rId14" tooltip="Alpha particle"/>
              </a:rPr>
              <a:t>alpha particle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a:t>
            </a:r>
            <a:r>
              <a:rPr lang="en-US" sz="1200" b="0" i="0" u="none" strike="noStrike" kern="1200" dirty="0">
                <a:solidFill>
                  <a:schemeClr val="tx1"/>
                </a:solidFill>
                <a:effectLst/>
                <a:latin typeface="+mn-lt"/>
                <a:ea typeface="+mn-ea"/>
                <a:cs typeface="+mn-cs"/>
                <a:hlinkClick r:id="rId15" tooltip="Plasma (physics)"/>
              </a:rPr>
              <a:t>plasma</a:t>
            </a:r>
            <a:r>
              <a:rPr lang="en-US" sz="1200" b="0" i="0" kern="1200" dirty="0">
                <a:solidFill>
                  <a:schemeClr val="tx1"/>
                </a:solidFill>
                <a:effectLst/>
                <a:latin typeface="+mn-lt"/>
                <a:ea typeface="+mn-ea"/>
                <a:cs typeface="+mn-cs"/>
              </a:rPr>
              <a:t> is a collection of charged particles, atomic nuclei and separated electrons, but can also be a gas containing a significant proportion of charged particles.</a:t>
            </a:r>
          </a:p>
          <a:p>
            <a:endParaRPr lang="en-US" dirty="0"/>
          </a:p>
        </p:txBody>
      </p:sp>
      <p:sp>
        <p:nvSpPr>
          <p:cNvPr id="4" name="Slide Number Placeholder 3"/>
          <p:cNvSpPr>
            <a:spLocks noGrp="1"/>
          </p:cNvSpPr>
          <p:nvPr>
            <p:ph type="sldNum" sz="quarter" idx="5"/>
          </p:nvPr>
        </p:nvSpPr>
        <p:spPr/>
        <p:txBody>
          <a:bodyPr/>
          <a:lstStyle/>
          <a:p>
            <a:fld id="{18BFBD5C-C021-45CC-85FC-FE79CC460B0B}" type="slidenum">
              <a:rPr lang="en-US" smtClean="0"/>
              <a:t>4</a:t>
            </a:fld>
            <a:endParaRPr lang="en-US"/>
          </a:p>
        </p:txBody>
      </p:sp>
    </p:spTree>
    <p:extLst>
      <p:ext uri="{BB962C8B-B14F-4D97-AF65-F5344CB8AC3E}">
        <p14:creationId xmlns:p14="http://schemas.microsoft.com/office/powerpoint/2010/main" val="37749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for these terms for clarification. You will see them mentioned or suggested several times throughout the session.</a:t>
            </a:r>
          </a:p>
        </p:txBody>
      </p:sp>
      <p:sp>
        <p:nvSpPr>
          <p:cNvPr id="4" name="Slide Number Placeholder 3"/>
          <p:cNvSpPr>
            <a:spLocks noGrp="1"/>
          </p:cNvSpPr>
          <p:nvPr>
            <p:ph type="sldNum" sz="quarter" idx="5"/>
          </p:nvPr>
        </p:nvSpPr>
        <p:spPr/>
        <p:txBody>
          <a:bodyPr/>
          <a:lstStyle/>
          <a:p>
            <a:fld id="{18BFBD5C-C021-45CC-85FC-FE79CC460B0B}" type="slidenum">
              <a:rPr lang="en-US" smtClean="0"/>
              <a:t>5</a:t>
            </a:fld>
            <a:endParaRPr lang="en-US"/>
          </a:p>
        </p:txBody>
      </p:sp>
    </p:spTree>
    <p:extLst>
      <p:ext uri="{BB962C8B-B14F-4D97-AF65-F5344CB8AC3E}">
        <p14:creationId xmlns:p14="http://schemas.microsoft.com/office/powerpoint/2010/main" val="7437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Particle radiation can be emitted by an unstable </a:t>
            </a:r>
            <a:r>
              <a:rPr lang="en-US" sz="1200" b="1" i="0" kern="1200" dirty="0">
                <a:solidFill>
                  <a:schemeClr val="tx1"/>
                </a:solidFill>
                <a:effectLst/>
                <a:latin typeface="+mn-lt"/>
                <a:ea typeface="+mn-ea"/>
                <a:cs typeface="+mn-cs"/>
              </a:rPr>
              <a:t>atomic nucleus</a:t>
            </a:r>
            <a:r>
              <a:rPr lang="en-US" sz="1200" b="0" i="0" kern="1200" dirty="0">
                <a:solidFill>
                  <a:schemeClr val="tx1"/>
                </a:solidFill>
                <a:effectLst/>
                <a:latin typeface="+mn-lt"/>
                <a:ea typeface="+mn-ea"/>
                <a:cs typeface="+mn-cs"/>
              </a:rPr>
              <a:t> (via radioactive decay), or it can be the product from some other kind of nuclear reaction. Many types of particles may be emitted: </a:t>
            </a:r>
            <a:r>
              <a:rPr lang="en-US" sz="1200" b="1" i="0" kern="1200" dirty="0">
                <a:solidFill>
                  <a:schemeClr val="tx1"/>
                </a:solidFill>
                <a:effectLst/>
                <a:latin typeface="+mn-lt"/>
                <a:ea typeface="+mn-ea"/>
                <a:cs typeface="+mn-cs"/>
              </a:rPr>
              <a:t>protons</a:t>
            </a:r>
            <a:r>
              <a:rPr lang="en-US" sz="1200" b="0" i="0" kern="1200" dirty="0">
                <a:solidFill>
                  <a:schemeClr val="tx1"/>
                </a:solidFill>
                <a:effectLst/>
                <a:latin typeface="+mn-lt"/>
                <a:ea typeface="+mn-ea"/>
                <a:cs typeface="+mn-cs"/>
              </a:rPr>
              <a:t> and other hydrogen nuclei stripped of their </a:t>
            </a:r>
            <a:r>
              <a:rPr lang="en-US" sz="1200" b="1" i="0" kern="1200" dirty="0">
                <a:solidFill>
                  <a:schemeClr val="tx1"/>
                </a:solidFill>
                <a:effectLst/>
                <a:latin typeface="+mn-lt"/>
                <a:ea typeface="+mn-ea"/>
                <a:cs typeface="+mn-cs"/>
              </a:rPr>
              <a:t>electrons</a:t>
            </a:r>
            <a:r>
              <a:rPr lang="en-US" sz="1200" b="0" i="0" kern="1200" dirty="0">
                <a:solidFill>
                  <a:schemeClr val="tx1"/>
                </a:solidFill>
                <a:effectLst/>
                <a:latin typeface="+mn-lt"/>
                <a:ea typeface="+mn-ea"/>
                <a:cs typeface="+mn-cs"/>
              </a:rPr>
              <a:t>. positively charged alpha particles (α)</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Particle radiation</a:t>
            </a:r>
            <a:r>
              <a:rPr lang="en-US" sz="1200" b="0" i="0" kern="1200" dirty="0">
                <a:solidFill>
                  <a:schemeClr val="tx1"/>
                </a:solidFill>
                <a:effectLst/>
                <a:latin typeface="+mn-lt"/>
                <a:ea typeface="+mn-ea"/>
                <a:cs typeface="+mn-cs"/>
              </a:rPr>
              <a:t> is the </a:t>
            </a:r>
            <a:r>
              <a:rPr lang="en-US" sz="1200" b="0" i="0" u="none" strike="noStrike" kern="1200" dirty="0">
                <a:solidFill>
                  <a:schemeClr val="tx1"/>
                </a:solidFill>
                <a:effectLst/>
                <a:latin typeface="+mn-lt"/>
                <a:ea typeface="+mn-ea"/>
                <a:cs typeface="+mn-cs"/>
                <a:hlinkClick r:id="rId3" tooltip="Radiant energy"/>
              </a:rPr>
              <a:t>radiation</a:t>
            </a:r>
            <a:r>
              <a:rPr lang="en-US" sz="1200" b="0" i="0" kern="1200" dirty="0">
                <a:solidFill>
                  <a:schemeClr val="tx1"/>
                </a:solidFill>
                <a:effectLst/>
                <a:latin typeface="+mn-lt"/>
                <a:ea typeface="+mn-ea"/>
                <a:cs typeface="+mn-cs"/>
              </a:rPr>
              <a:t> of energy by means of fast-moving </a:t>
            </a:r>
            <a:r>
              <a:rPr lang="en-US" sz="1200" b="0" i="0" u="none" strike="noStrike" kern="1200" dirty="0">
                <a:solidFill>
                  <a:schemeClr val="tx1"/>
                </a:solidFill>
                <a:effectLst/>
                <a:latin typeface="+mn-lt"/>
                <a:ea typeface="+mn-ea"/>
                <a:cs typeface="+mn-cs"/>
                <a:hlinkClick r:id="rId4" tooltip="Subatomic particle"/>
              </a:rPr>
              <a:t>subatomic particles</a:t>
            </a:r>
            <a:r>
              <a:rPr lang="en-US" sz="1200" b="0" i="0" kern="1200" dirty="0">
                <a:solidFill>
                  <a:schemeClr val="tx1"/>
                </a:solidFill>
                <a:effectLst/>
                <a:latin typeface="+mn-lt"/>
                <a:ea typeface="+mn-ea"/>
                <a:cs typeface="+mn-cs"/>
              </a:rPr>
              <a:t>. Particle radiation is referred to as a </a:t>
            </a:r>
            <a:r>
              <a:rPr lang="en-US" sz="1200" b="0" i="0" u="none" strike="noStrike" kern="1200" dirty="0">
                <a:solidFill>
                  <a:schemeClr val="tx1"/>
                </a:solidFill>
                <a:effectLst/>
                <a:latin typeface="+mn-lt"/>
                <a:ea typeface="+mn-ea"/>
                <a:cs typeface="+mn-cs"/>
                <a:hlinkClick r:id="rId5" tooltip="Particle beam"/>
              </a:rPr>
              <a:t>particle beam</a:t>
            </a:r>
            <a:r>
              <a:rPr lang="en-US" sz="1200" b="0" i="0" kern="1200" dirty="0">
                <a:solidFill>
                  <a:schemeClr val="tx1"/>
                </a:solidFill>
                <a:effectLst/>
                <a:latin typeface="+mn-lt"/>
                <a:ea typeface="+mn-ea"/>
                <a:cs typeface="+mn-cs"/>
              </a:rPr>
              <a:t> if the particles are all moving in the same direction, similar to a </a:t>
            </a:r>
            <a:r>
              <a:rPr lang="en-US" sz="1200" b="0" i="0" u="none" strike="noStrike" kern="1200" dirty="0">
                <a:solidFill>
                  <a:schemeClr val="tx1"/>
                </a:solidFill>
                <a:effectLst/>
                <a:latin typeface="+mn-lt"/>
                <a:ea typeface="+mn-ea"/>
                <a:cs typeface="+mn-cs"/>
                <a:hlinkClick r:id="rId6" tooltip="Light beam"/>
              </a:rPr>
              <a:t>light beam</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Due to the </a:t>
            </a:r>
            <a:r>
              <a:rPr lang="en-US" sz="1200" b="0" i="0" u="none" strike="noStrike" kern="1200" dirty="0">
                <a:solidFill>
                  <a:schemeClr val="tx1"/>
                </a:solidFill>
                <a:effectLst/>
                <a:latin typeface="+mn-lt"/>
                <a:ea typeface="+mn-ea"/>
                <a:cs typeface="+mn-cs"/>
                <a:hlinkClick r:id="rId7" tooltip="Wave–particle duality"/>
              </a:rPr>
              <a:t>wave–particle duality</a:t>
            </a:r>
            <a:r>
              <a:rPr lang="en-US" sz="1200" b="0" i="0" kern="1200" dirty="0">
                <a:solidFill>
                  <a:schemeClr val="tx1"/>
                </a:solidFill>
                <a:effectLst/>
                <a:latin typeface="+mn-lt"/>
                <a:ea typeface="+mn-ea"/>
                <a:cs typeface="+mn-cs"/>
              </a:rPr>
              <a:t>, all moving particles also have wave character. Higher energy particles more easily exhibit particle characteristics, while lower energy particles more easily exhibit wave characteristics. </a:t>
            </a:r>
          </a:p>
          <a:p>
            <a:r>
              <a:rPr lang="en-US" sz="1200" b="1" i="0" kern="1200" dirty="0">
                <a:solidFill>
                  <a:schemeClr val="tx1"/>
                </a:solidFill>
                <a:effectLst/>
                <a:latin typeface="+mn-lt"/>
                <a:ea typeface="+mn-ea"/>
                <a:cs typeface="+mn-cs"/>
              </a:rPr>
              <a:t>Wave</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particle duality</a:t>
            </a:r>
            <a:r>
              <a:rPr lang="en-US" sz="1200" b="0" i="0" kern="1200" dirty="0">
                <a:solidFill>
                  <a:schemeClr val="tx1"/>
                </a:solidFill>
                <a:effectLst/>
                <a:latin typeface="+mn-lt"/>
                <a:ea typeface="+mn-ea"/>
                <a:cs typeface="+mn-cs"/>
              </a:rPr>
              <a:t> is the concept in quantum mechanics that every </a:t>
            </a:r>
            <a:r>
              <a:rPr lang="en-US" sz="1200" b="1" i="0" kern="1200" dirty="0">
                <a:solidFill>
                  <a:schemeClr val="tx1"/>
                </a:solidFill>
                <a:effectLst/>
                <a:latin typeface="+mn-lt"/>
                <a:ea typeface="+mn-ea"/>
                <a:cs typeface="+mn-cs"/>
              </a:rPr>
              <a:t>particle</a:t>
            </a:r>
            <a:r>
              <a:rPr lang="en-US" sz="1200" b="0" i="0" kern="1200" dirty="0">
                <a:solidFill>
                  <a:schemeClr val="tx1"/>
                </a:solidFill>
                <a:effectLst/>
                <a:latin typeface="+mn-lt"/>
                <a:ea typeface="+mn-ea"/>
                <a:cs typeface="+mn-cs"/>
              </a:rPr>
              <a:t> or quantum entity may be partly described in terms not only of </a:t>
            </a:r>
            <a:r>
              <a:rPr lang="en-US" sz="1200" b="1" i="0" kern="1200" dirty="0">
                <a:solidFill>
                  <a:schemeClr val="tx1"/>
                </a:solidFill>
                <a:effectLst/>
                <a:latin typeface="+mn-lt"/>
                <a:ea typeface="+mn-ea"/>
                <a:cs typeface="+mn-cs"/>
              </a:rPr>
              <a:t>particles</a:t>
            </a:r>
            <a:r>
              <a:rPr lang="en-US" sz="1200" b="0" i="0" kern="1200" dirty="0">
                <a:solidFill>
                  <a:schemeClr val="tx1"/>
                </a:solidFill>
                <a:effectLst/>
                <a:latin typeface="+mn-lt"/>
                <a:ea typeface="+mn-ea"/>
                <a:cs typeface="+mn-cs"/>
              </a:rPr>
              <a:t>, but also of </a:t>
            </a:r>
            <a:r>
              <a:rPr lang="en-US" sz="1200" b="1" i="0" kern="1200" dirty="0">
                <a:solidFill>
                  <a:schemeClr val="tx1"/>
                </a:solidFill>
                <a:effectLst/>
                <a:latin typeface="+mn-lt"/>
                <a:ea typeface="+mn-ea"/>
                <a:cs typeface="+mn-cs"/>
              </a:rPr>
              <a:t>waves</a:t>
            </a:r>
            <a:r>
              <a:rPr lang="en-US" sz="1200" b="0" i="0" kern="1200" dirty="0">
                <a:solidFill>
                  <a:schemeClr val="tx1"/>
                </a:solidFill>
                <a:effectLst/>
                <a:latin typeface="+mn-lt"/>
                <a:ea typeface="+mn-ea"/>
                <a:cs typeface="+mn-cs"/>
              </a:rPr>
              <a:t>. It expresses the inability of the classical concepts "</a:t>
            </a:r>
            <a:r>
              <a:rPr lang="en-US" sz="1200" b="1" i="0" kern="1200" dirty="0">
                <a:solidFill>
                  <a:schemeClr val="tx1"/>
                </a:solidFill>
                <a:effectLst/>
                <a:latin typeface="+mn-lt"/>
                <a:ea typeface="+mn-ea"/>
                <a:cs typeface="+mn-cs"/>
              </a:rPr>
              <a:t>particle</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wave</a:t>
            </a:r>
            <a:r>
              <a:rPr lang="en-US" sz="1200" b="0" i="0" kern="1200" dirty="0">
                <a:solidFill>
                  <a:schemeClr val="tx1"/>
                </a:solidFill>
                <a:effectLst/>
                <a:latin typeface="+mn-lt"/>
                <a:ea typeface="+mn-ea"/>
                <a:cs typeface="+mn-cs"/>
              </a:rPr>
              <a:t>" to fully describe the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of quantum-scale objects.</a:t>
            </a:r>
          </a:p>
          <a:p>
            <a:r>
              <a:rPr lang="en-US" sz="1200" b="0" i="0" kern="1200" dirty="0">
                <a:solidFill>
                  <a:schemeClr val="tx1"/>
                </a:solidFill>
                <a:effectLst/>
                <a:latin typeface="+mn-lt"/>
                <a:ea typeface="+mn-ea"/>
                <a:cs typeface="+mn-cs"/>
              </a:rPr>
              <a:t>Scientists have been able to isolate energized sub-atomic particles.</a:t>
            </a:r>
          </a:p>
          <a:p>
            <a:endParaRPr lang="en-US" dirty="0"/>
          </a:p>
        </p:txBody>
      </p:sp>
      <p:sp>
        <p:nvSpPr>
          <p:cNvPr id="4" name="Slide Number Placeholder 3"/>
          <p:cNvSpPr>
            <a:spLocks noGrp="1"/>
          </p:cNvSpPr>
          <p:nvPr>
            <p:ph type="sldNum" sz="quarter" idx="5"/>
          </p:nvPr>
        </p:nvSpPr>
        <p:spPr/>
        <p:txBody>
          <a:bodyPr/>
          <a:lstStyle/>
          <a:p>
            <a:fld id="{18BFBD5C-C021-45CC-85FC-FE79CC460B0B}" type="slidenum">
              <a:rPr lang="en-US" smtClean="0"/>
              <a:t>6</a:t>
            </a:fld>
            <a:endParaRPr lang="en-US"/>
          </a:p>
        </p:txBody>
      </p:sp>
    </p:spTree>
    <p:extLst>
      <p:ext uri="{BB962C8B-B14F-4D97-AF65-F5344CB8AC3E}">
        <p14:creationId xmlns:p14="http://schemas.microsoft.com/office/powerpoint/2010/main" val="125652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Coronal Mass Ejecta or CME  happen when material works itself from inside our sun to the surface through fusion at the center of the sun and finally explodes from the sun carrying the material in a solar wind.   Sometimes Earth is in the path of the CME. But there are other sources, too.</a:t>
            </a:r>
          </a:p>
          <a:p>
            <a:r>
              <a:rPr lang="en-US" sz="1200" b="0" i="0" kern="1200" dirty="0">
                <a:solidFill>
                  <a:schemeClr val="tx1"/>
                </a:solidFill>
                <a:effectLst/>
                <a:latin typeface="+mn-lt"/>
                <a:ea typeface="+mn-ea"/>
                <a:cs typeface="+mn-cs"/>
              </a:rPr>
              <a:t>The center of our galaxy is home to many objects capable of producing cosmic rays of high energy, including, in particular, a supernova remnant, a pulsar wind nebula, and a compact cluster of massive stars.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supermassive black hole located at the center of our  Milky Way galaxy, called Sagittarius A  </a:t>
            </a:r>
            <a:r>
              <a:rPr lang="en-US" sz="1200" b="0" i="0" kern="1200" dirty="0" err="1">
                <a:solidFill>
                  <a:schemeClr val="tx1"/>
                </a:solidFill>
                <a:effectLst/>
                <a:latin typeface="+mn-lt"/>
                <a:ea typeface="+mn-ea"/>
                <a:cs typeface="+mn-cs"/>
              </a:rPr>
              <a:t>Sgr</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Saj</a:t>
            </a:r>
            <a:r>
              <a:rPr lang="en-US" sz="1200" b="0" i="0" kern="1200" dirty="0">
                <a:solidFill>
                  <a:schemeClr val="tx1"/>
                </a:solidFill>
                <a:effectLst/>
                <a:latin typeface="+mn-lt"/>
                <a:ea typeface="+mn-ea"/>
                <a:cs typeface="+mn-cs"/>
              </a:rPr>
              <a:t> A’), spews out energized particles. </a:t>
            </a:r>
            <a:r>
              <a:rPr lang="en-US" sz="1200" b="0" i="0" kern="1200" dirty="0" err="1">
                <a:solidFill>
                  <a:schemeClr val="tx1"/>
                </a:solidFill>
                <a:effectLst/>
                <a:latin typeface="+mn-lt"/>
                <a:ea typeface="+mn-ea"/>
                <a:cs typeface="+mn-cs"/>
              </a:rPr>
              <a:t>Sgr</a:t>
            </a:r>
            <a:r>
              <a:rPr lang="en-US" sz="1200" b="0" i="0" kern="1200" dirty="0">
                <a:solidFill>
                  <a:schemeClr val="tx1"/>
                </a:solidFill>
                <a:effectLst/>
                <a:latin typeface="+mn-lt"/>
                <a:ea typeface="+mn-ea"/>
                <a:cs typeface="+mn-cs"/>
              </a:rPr>
              <a:t> A is found at the border of the constellations Sagittarius and Scorpius.  These particles are not enough to account for the total amount of galactic particles we see, “ if, however, our central black hole was more active in the past,” the scientists argue, “then it could indeed be responsible for the bulk of the galactic cosmic rays or GCRs that are observed today at the Earth.”</a:t>
            </a:r>
            <a:endParaRPr lang="en-US" dirty="0"/>
          </a:p>
        </p:txBody>
      </p:sp>
      <p:sp>
        <p:nvSpPr>
          <p:cNvPr id="4" name="Slide Number Placeholder 3"/>
          <p:cNvSpPr>
            <a:spLocks noGrp="1"/>
          </p:cNvSpPr>
          <p:nvPr>
            <p:ph type="sldNum" sz="quarter" idx="5"/>
          </p:nvPr>
        </p:nvSpPr>
        <p:spPr/>
        <p:txBody>
          <a:bodyPr/>
          <a:lstStyle/>
          <a:p>
            <a:fld id="{18BFBD5C-C021-45CC-85FC-FE79CC460B0B}" type="slidenum">
              <a:rPr lang="en-US" smtClean="0"/>
              <a:t>7</a:t>
            </a:fld>
            <a:endParaRPr lang="en-US"/>
          </a:p>
        </p:txBody>
      </p:sp>
    </p:spTree>
    <p:extLst>
      <p:ext uri="{BB962C8B-B14F-4D97-AF65-F5344CB8AC3E}">
        <p14:creationId xmlns:p14="http://schemas.microsoft.com/office/powerpoint/2010/main" val="360438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particle tracks that have been detected here on earth.</a:t>
            </a:r>
          </a:p>
        </p:txBody>
      </p:sp>
      <p:sp>
        <p:nvSpPr>
          <p:cNvPr id="4" name="Slide Number Placeholder 3"/>
          <p:cNvSpPr>
            <a:spLocks noGrp="1"/>
          </p:cNvSpPr>
          <p:nvPr>
            <p:ph type="sldNum" sz="quarter" idx="5"/>
          </p:nvPr>
        </p:nvSpPr>
        <p:spPr/>
        <p:txBody>
          <a:bodyPr/>
          <a:lstStyle/>
          <a:p>
            <a:fld id="{18BFBD5C-C021-45CC-85FC-FE79CC460B0B}" type="slidenum">
              <a:rPr lang="en-US" smtClean="0"/>
              <a:t>8</a:t>
            </a:fld>
            <a:endParaRPr lang="en-US"/>
          </a:p>
        </p:txBody>
      </p:sp>
    </p:spTree>
    <p:extLst>
      <p:ext uri="{BB962C8B-B14F-4D97-AF65-F5344CB8AC3E}">
        <p14:creationId xmlns:p14="http://schemas.microsoft.com/office/powerpoint/2010/main" val="225516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ionosphere is an area that is ionized by solar radiation and extends from the earth to the edge of the magnetosphere which envelope Earth. The ozone layer in the stratosphere protects us from much of the solar radiation. Notice that the GCR’s or Galactic Cosmic Rays move all the way into the troposphere which is where we live. </a:t>
            </a:r>
          </a:p>
        </p:txBody>
      </p:sp>
      <p:sp>
        <p:nvSpPr>
          <p:cNvPr id="4" name="Slide Number Placeholder 3"/>
          <p:cNvSpPr>
            <a:spLocks noGrp="1"/>
          </p:cNvSpPr>
          <p:nvPr>
            <p:ph type="sldNum" sz="quarter" idx="5"/>
          </p:nvPr>
        </p:nvSpPr>
        <p:spPr/>
        <p:txBody>
          <a:bodyPr/>
          <a:lstStyle/>
          <a:p>
            <a:fld id="{18BFBD5C-C021-45CC-85FC-FE79CC460B0B}" type="slidenum">
              <a:rPr lang="en-US" smtClean="0"/>
              <a:t>9</a:t>
            </a:fld>
            <a:endParaRPr lang="en-US"/>
          </a:p>
        </p:txBody>
      </p:sp>
    </p:spTree>
    <p:extLst>
      <p:ext uri="{BB962C8B-B14F-4D97-AF65-F5344CB8AC3E}">
        <p14:creationId xmlns:p14="http://schemas.microsoft.com/office/powerpoint/2010/main" val="197401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2/20/2019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spacedge.academy/course/view.php?id=184#section-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27E2-F6F2-45BD-BE98-FA7174896753}"/>
              </a:ext>
            </a:extLst>
          </p:cNvPr>
          <p:cNvSpPr>
            <a:spLocks noGrp="1"/>
          </p:cNvSpPr>
          <p:nvPr>
            <p:ph type="ctrTitle"/>
          </p:nvPr>
        </p:nvSpPr>
        <p:spPr>
          <a:xfrm>
            <a:off x="137559" y="388706"/>
            <a:ext cx="9433823" cy="1003853"/>
          </a:xfrm>
        </p:spPr>
        <p:txBody>
          <a:bodyPr/>
          <a:lstStyle/>
          <a:p>
            <a:r>
              <a:rPr lang="en-US" dirty="0"/>
              <a:t>Electrostatics and Space</a:t>
            </a:r>
          </a:p>
        </p:txBody>
      </p:sp>
      <p:sp>
        <p:nvSpPr>
          <p:cNvPr id="3" name="Subtitle 2">
            <a:extLst>
              <a:ext uri="{FF2B5EF4-FFF2-40B4-BE49-F238E27FC236}">
                <a16:creationId xmlns:a16="http://schemas.microsoft.com/office/drawing/2014/main" id="{855EF781-E04D-4787-ADA7-96E6E1433526}"/>
              </a:ext>
            </a:extLst>
          </p:cNvPr>
          <p:cNvSpPr>
            <a:spLocks noGrp="1"/>
          </p:cNvSpPr>
          <p:nvPr>
            <p:ph type="subTitle" idx="1"/>
          </p:nvPr>
        </p:nvSpPr>
        <p:spPr>
          <a:xfrm>
            <a:off x="375987" y="4521961"/>
            <a:ext cx="6400800" cy="1947333"/>
          </a:xfrm>
        </p:spPr>
        <p:txBody>
          <a:bodyPr>
            <a:normAutofit/>
          </a:bodyPr>
          <a:lstStyle/>
          <a:p>
            <a:r>
              <a:rPr lang="en-US" sz="3200" dirty="0">
                <a:solidFill>
                  <a:schemeClr val="accent2">
                    <a:lumMod val="20000"/>
                    <a:lumOff val="80000"/>
                  </a:schemeClr>
                </a:solidFill>
              </a:rPr>
              <a:t>Frances Dellutri, USA</a:t>
            </a:r>
          </a:p>
          <a:p>
            <a:r>
              <a:rPr lang="en-US" sz="3200" dirty="0">
                <a:solidFill>
                  <a:schemeClr val="accent2">
                    <a:lumMod val="20000"/>
                    <a:lumOff val="80000"/>
                  </a:schemeClr>
                </a:solidFill>
              </a:rPr>
              <a:t>Deputy Education Manger</a:t>
            </a:r>
          </a:p>
          <a:p>
            <a:r>
              <a:rPr lang="en-US" sz="3200" dirty="0">
                <a:solidFill>
                  <a:schemeClr val="accent2">
                    <a:lumMod val="20000"/>
                    <a:lumOff val="80000"/>
                  </a:schemeClr>
                </a:solidFill>
              </a:rPr>
              <a:t>National Space Society</a:t>
            </a:r>
          </a:p>
        </p:txBody>
      </p:sp>
      <p:pic>
        <p:nvPicPr>
          <p:cNvPr id="5" name="Picture 4">
            <a:extLst>
              <a:ext uri="{FF2B5EF4-FFF2-40B4-BE49-F238E27FC236}">
                <a16:creationId xmlns:a16="http://schemas.microsoft.com/office/drawing/2014/main" id="{84DF0599-18F5-41F8-89CC-EDDE0F8C6371}"/>
              </a:ext>
            </a:extLst>
          </p:cNvPr>
          <p:cNvPicPr>
            <a:picLocks noChangeAspect="1"/>
          </p:cNvPicPr>
          <p:nvPr/>
        </p:nvPicPr>
        <p:blipFill>
          <a:blip r:embed="rId2"/>
          <a:stretch>
            <a:fillRect/>
          </a:stretch>
        </p:blipFill>
        <p:spPr>
          <a:xfrm>
            <a:off x="1317105" y="1985852"/>
            <a:ext cx="10874895" cy="1947333"/>
          </a:xfrm>
          <a:prstGeom prst="rect">
            <a:avLst/>
          </a:prstGeom>
        </p:spPr>
      </p:pic>
    </p:spTree>
    <p:extLst>
      <p:ext uri="{BB962C8B-B14F-4D97-AF65-F5344CB8AC3E}">
        <p14:creationId xmlns:p14="http://schemas.microsoft.com/office/powerpoint/2010/main" val="175349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C320-B101-4233-AC77-7F8DA1761EE5}"/>
              </a:ext>
            </a:extLst>
          </p:cNvPr>
          <p:cNvSpPr>
            <a:spLocks noGrp="1"/>
          </p:cNvSpPr>
          <p:nvPr>
            <p:ph idx="1"/>
          </p:nvPr>
        </p:nvSpPr>
        <p:spPr>
          <a:xfrm>
            <a:off x="684212" y="685801"/>
            <a:ext cx="8534400" cy="1507068"/>
          </a:xfrm>
        </p:spPr>
        <p:txBody>
          <a:bodyPr>
            <a:normAutofit/>
          </a:bodyPr>
          <a:lstStyle/>
          <a:p>
            <a:pPr marL="0" indent="0">
              <a:buNone/>
            </a:pPr>
            <a:r>
              <a:rPr lang="en-US" sz="4000" b="1" dirty="0"/>
              <a:t>Let’s take a look at the ionized particles that make it to Earth….</a:t>
            </a:r>
          </a:p>
        </p:txBody>
      </p:sp>
    </p:spTree>
    <p:extLst>
      <p:ext uri="{BB962C8B-B14F-4D97-AF65-F5344CB8AC3E}">
        <p14:creationId xmlns:p14="http://schemas.microsoft.com/office/powerpoint/2010/main" val="422035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99A29-B269-4F75-A1C3-5458B0F54DC9}"/>
              </a:ext>
            </a:extLst>
          </p:cNvPr>
          <p:cNvSpPr txBox="1"/>
          <p:nvPr/>
        </p:nvSpPr>
        <p:spPr>
          <a:xfrm>
            <a:off x="5649685" y="2971800"/>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83634FA-911E-4A24-AAD7-B4471595AF26}"/>
              </a:ext>
            </a:extLst>
          </p:cNvPr>
          <p:cNvSpPr txBox="1"/>
          <p:nvPr/>
        </p:nvSpPr>
        <p:spPr>
          <a:xfrm>
            <a:off x="326571" y="1567543"/>
            <a:ext cx="11429999" cy="2862322"/>
          </a:xfrm>
          <a:prstGeom prst="rect">
            <a:avLst/>
          </a:prstGeom>
          <a:noFill/>
        </p:spPr>
        <p:txBody>
          <a:bodyPr wrap="square" rtlCol="0">
            <a:spAutoFit/>
          </a:bodyPr>
          <a:lstStyle/>
          <a:p>
            <a:r>
              <a:rPr lang="en-US" sz="3600" b="1" dirty="0">
                <a:solidFill>
                  <a:srgbClr val="FFFF00"/>
                </a:solidFill>
              </a:rPr>
              <a:t>Instructions to make a Cloud Chamber to witness tracks made by charged particles from Galactic Cosmic </a:t>
            </a:r>
            <a:r>
              <a:rPr lang="en-US" sz="3600" b="1">
                <a:solidFill>
                  <a:srgbClr val="FFFF00"/>
                </a:solidFill>
              </a:rPr>
              <a:t>Rays:</a:t>
            </a:r>
          </a:p>
          <a:p>
            <a:endParaRPr lang="en-US" sz="3600" b="1" dirty="0">
              <a:solidFill>
                <a:srgbClr val="FFFF00"/>
              </a:solidFill>
            </a:endParaRPr>
          </a:p>
          <a:p>
            <a:r>
              <a:rPr lang="en-US" sz="3600" b="1" dirty="0">
                <a:solidFill>
                  <a:schemeClr val="accent1">
                    <a:lumMod val="75000"/>
                  </a:schemeClr>
                </a:solidFill>
              </a:rPr>
              <a:t>https://www.youtube.com/watch?v=400xfGmSlqQ</a:t>
            </a:r>
          </a:p>
        </p:txBody>
      </p:sp>
    </p:spTree>
    <p:extLst>
      <p:ext uri="{BB962C8B-B14F-4D97-AF65-F5344CB8AC3E}">
        <p14:creationId xmlns:p14="http://schemas.microsoft.com/office/powerpoint/2010/main" val="105620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C320-B101-4233-AC77-7F8DA1761EE5}"/>
              </a:ext>
            </a:extLst>
          </p:cNvPr>
          <p:cNvSpPr>
            <a:spLocks noGrp="1"/>
          </p:cNvSpPr>
          <p:nvPr>
            <p:ph idx="1"/>
          </p:nvPr>
        </p:nvSpPr>
        <p:spPr>
          <a:xfrm>
            <a:off x="4137660" y="685799"/>
            <a:ext cx="7555230" cy="3615267"/>
          </a:xfrm>
        </p:spPr>
        <p:txBody>
          <a:bodyPr>
            <a:noAutofit/>
          </a:bodyPr>
          <a:lstStyle/>
          <a:p>
            <a:pPr marL="0" indent="0">
              <a:buNone/>
            </a:pPr>
            <a:r>
              <a:rPr lang="en-US" sz="4000" b="1" dirty="0">
                <a:solidFill>
                  <a:schemeClr val="accent2">
                    <a:lumMod val="75000"/>
                  </a:schemeClr>
                </a:solidFill>
              </a:rPr>
              <a:t>Q:  How do you think your students would respond to a demonstration of a cloud chamber, watching the trails the GCR particles make as they ionize the alcohol in the cloud chamber?</a:t>
            </a:r>
          </a:p>
        </p:txBody>
      </p:sp>
      <p:pic>
        <p:nvPicPr>
          <p:cNvPr id="4" name="Picture 3">
            <a:extLst>
              <a:ext uri="{FF2B5EF4-FFF2-40B4-BE49-F238E27FC236}">
                <a16:creationId xmlns:a16="http://schemas.microsoft.com/office/drawing/2014/main" id="{78C522E8-F2D1-4671-994D-3BD9B997364D}"/>
              </a:ext>
            </a:extLst>
          </p:cNvPr>
          <p:cNvPicPr>
            <a:picLocks noChangeAspect="1"/>
          </p:cNvPicPr>
          <p:nvPr/>
        </p:nvPicPr>
        <p:blipFill>
          <a:blip r:embed="rId2"/>
          <a:stretch>
            <a:fillRect/>
          </a:stretch>
        </p:blipFill>
        <p:spPr>
          <a:xfrm>
            <a:off x="286702" y="2527723"/>
            <a:ext cx="3571875" cy="3333750"/>
          </a:xfrm>
          <a:prstGeom prst="rect">
            <a:avLst/>
          </a:prstGeom>
        </p:spPr>
      </p:pic>
    </p:spTree>
    <p:extLst>
      <p:ext uri="{BB962C8B-B14F-4D97-AF65-F5344CB8AC3E}">
        <p14:creationId xmlns:p14="http://schemas.microsoft.com/office/powerpoint/2010/main" val="296552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767A6-E930-4572-8B6C-05B6A8B2525C}"/>
              </a:ext>
            </a:extLst>
          </p:cNvPr>
          <p:cNvSpPr>
            <a:spLocks noGrp="1"/>
          </p:cNvSpPr>
          <p:nvPr>
            <p:ph idx="1"/>
          </p:nvPr>
        </p:nvSpPr>
        <p:spPr>
          <a:xfrm>
            <a:off x="296586" y="110067"/>
            <a:ext cx="10268710" cy="993176"/>
          </a:xfrm>
        </p:spPr>
        <p:txBody>
          <a:bodyPr>
            <a:normAutofit/>
          </a:bodyPr>
          <a:lstStyle/>
          <a:p>
            <a:pPr marL="0" indent="0">
              <a:buNone/>
            </a:pPr>
            <a:r>
              <a:rPr lang="en-US" sz="3600" b="1" dirty="0">
                <a:solidFill>
                  <a:schemeClr val="bg2">
                    <a:lumMod val="50000"/>
                  </a:schemeClr>
                </a:solidFill>
              </a:rPr>
              <a:t>Our Future is the Settlement of Space . . .</a:t>
            </a:r>
          </a:p>
        </p:txBody>
      </p:sp>
      <p:sp>
        <p:nvSpPr>
          <p:cNvPr id="4" name="TextBox 3">
            <a:extLst>
              <a:ext uri="{FF2B5EF4-FFF2-40B4-BE49-F238E27FC236}">
                <a16:creationId xmlns:a16="http://schemas.microsoft.com/office/drawing/2014/main" id="{7A537076-DEEE-4BC8-A763-F5EA69D7CABD}"/>
              </a:ext>
            </a:extLst>
          </p:cNvPr>
          <p:cNvSpPr txBox="1"/>
          <p:nvPr/>
        </p:nvSpPr>
        <p:spPr>
          <a:xfrm>
            <a:off x="89452" y="975733"/>
            <a:ext cx="12013096" cy="954107"/>
          </a:xfrm>
          <a:prstGeom prst="rect">
            <a:avLst/>
          </a:prstGeom>
          <a:noFill/>
        </p:spPr>
        <p:txBody>
          <a:bodyPr wrap="square" rtlCol="0">
            <a:spAutoFit/>
          </a:bodyPr>
          <a:lstStyle/>
          <a:p>
            <a:r>
              <a:rPr lang="en-US" sz="2800" b="1" dirty="0">
                <a:solidFill>
                  <a:srgbClr val="99FF99"/>
                </a:solidFill>
              </a:rPr>
              <a:t>The </a:t>
            </a:r>
            <a:r>
              <a:rPr lang="en-US" sz="2800" b="1" dirty="0" err="1">
                <a:solidFill>
                  <a:srgbClr val="99FF99"/>
                </a:solidFill>
              </a:rPr>
              <a:t>Spacedge</a:t>
            </a:r>
            <a:r>
              <a:rPr lang="en-US" sz="2800" b="1" dirty="0">
                <a:solidFill>
                  <a:srgbClr val="99FF99"/>
                </a:solidFill>
              </a:rPr>
              <a:t> Initiative is to Bring Robust Space Science Curriculum to 21</a:t>
            </a:r>
            <a:r>
              <a:rPr lang="en-US" sz="2800" b="1" baseline="30000" dirty="0">
                <a:solidFill>
                  <a:srgbClr val="99FF99"/>
                </a:solidFill>
              </a:rPr>
              <a:t>st</a:t>
            </a:r>
            <a:r>
              <a:rPr lang="en-US" sz="2800" b="1" dirty="0">
                <a:solidFill>
                  <a:srgbClr val="99FF99"/>
                </a:solidFill>
              </a:rPr>
              <a:t> Century Learning through: </a:t>
            </a:r>
          </a:p>
        </p:txBody>
      </p:sp>
      <p:sp>
        <p:nvSpPr>
          <p:cNvPr id="5" name="TextBox 4">
            <a:extLst>
              <a:ext uri="{FF2B5EF4-FFF2-40B4-BE49-F238E27FC236}">
                <a16:creationId xmlns:a16="http://schemas.microsoft.com/office/drawing/2014/main" id="{2481B36B-2FF6-4F07-B874-DD835B7F33AF}"/>
              </a:ext>
            </a:extLst>
          </p:cNvPr>
          <p:cNvSpPr txBox="1"/>
          <p:nvPr/>
        </p:nvSpPr>
        <p:spPr>
          <a:xfrm rot="20397626">
            <a:off x="526774" y="2415209"/>
            <a:ext cx="3091069" cy="2062103"/>
          </a:xfrm>
          <a:prstGeom prst="rect">
            <a:avLst/>
          </a:prstGeom>
          <a:noFill/>
        </p:spPr>
        <p:txBody>
          <a:bodyPr wrap="square" rtlCol="0">
            <a:spAutoFit/>
          </a:bodyPr>
          <a:lstStyle/>
          <a:p>
            <a:r>
              <a:rPr lang="en-US" sz="3200" b="1" dirty="0">
                <a:highlight>
                  <a:srgbClr val="FF0000"/>
                </a:highlight>
              </a:rPr>
              <a:t>Lessons, Outreach Educational Materials</a:t>
            </a:r>
          </a:p>
        </p:txBody>
      </p:sp>
      <p:sp>
        <p:nvSpPr>
          <p:cNvPr id="6" name="TextBox 5">
            <a:extLst>
              <a:ext uri="{FF2B5EF4-FFF2-40B4-BE49-F238E27FC236}">
                <a16:creationId xmlns:a16="http://schemas.microsoft.com/office/drawing/2014/main" id="{5CC91900-7B98-4467-BF8C-FAEEC8BBFD40}"/>
              </a:ext>
            </a:extLst>
          </p:cNvPr>
          <p:cNvSpPr txBox="1"/>
          <p:nvPr/>
        </p:nvSpPr>
        <p:spPr>
          <a:xfrm>
            <a:off x="3906078" y="2502092"/>
            <a:ext cx="2305878" cy="954107"/>
          </a:xfrm>
          <a:prstGeom prst="rect">
            <a:avLst/>
          </a:prstGeom>
          <a:noFill/>
        </p:spPr>
        <p:txBody>
          <a:bodyPr wrap="square" rtlCol="0">
            <a:spAutoFit/>
          </a:bodyPr>
          <a:lstStyle/>
          <a:p>
            <a:r>
              <a:rPr lang="en-US" sz="2800" b="1" dirty="0">
                <a:solidFill>
                  <a:schemeClr val="bg1"/>
                </a:solidFill>
                <a:highlight>
                  <a:srgbClr val="99FF99"/>
                </a:highlight>
              </a:rPr>
              <a:t>Web- Based Learning</a:t>
            </a:r>
          </a:p>
        </p:txBody>
      </p:sp>
      <p:sp>
        <p:nvSpPr>
          <p:cNvPr id="7" name="TextBox 6">
            <a:extLst>
              <a:ext uri="{FF2B5EF4-FFF2-40B4-BE49-F238E27FC236}">
                <a16:creationId xmlns:a16="http://schemas.microsoft.com/office/drawing/2014/main" id="{233E421B-3FCF-43E9-99AF-2654CA2A81F2}"/>
              </a:ext>
            </a:extLst>
          </p:cNvPr>
          <p:cNvSpPr txBox="1"/>
          <p:nvPr/>
        </p:nvSpPr>
        <p:spPr>
          <a:xfrm rot="1103964">
            <a:off x="7802217" y="1868557"/>
            <a:ext cx="1719470" cy="954107"/>
          </a:xfrm>
          <a:prstGeom prst="rect">
            <a:avLst/>
          </a:prstGeom>
          <a:solidFill>
            <a:schemeClr val="tx1"/>
          </a:solidFill>
        </p:spPr>
        <p:txBody>
          <a:bodyPr wrap="square" rtlCol="0">
            <a:spAutoFit/>
          </a:bodyPr>
          <a:lstStyle/>
          <a:p>
            <a:r>
              <a:rPr lang="en-US" sz="2800" b="1" dirty="0">
                <a:solidFill>
                  <a:srgbClr val="FFC000"/>
                </a:solidFill>
              </a:rPr>
              <a:t>Critical Thinking</a:t>
            </a:r>
          </a:p>
        </p:txBody>
      </p:sp>
      <p:sp>
        <p:nvSpPr>
          <p:cNvPr id="8" name="TextBox 7">
            <a:extLst>
              <a:ext uri="{FF2B5EF4-FFF2-40B4-BE49-F238E27FC236}">
                <a16:creationId xmlns:a16="http://schemas.microsoft.com/office/drawing/2014/main" id="{CC953782-D11A-4AF4-9671-8D251D843132}"/>
              </a:ext>
            </a:extLst>
          </p:cNvPr>
          <p:cNvSpPr txBox="1"/>
          <p:nvPr/>
        </p:nvSpPr>
        <p:spPr>
          <a:xfrm rot="20490877">
            <a:off x="9094303" y="3167389"/>
            <a:ext cx="2673627" cy="523220"/>
          </a:xfrm>
          <a:prstGeom prst="rect">
            <a:avLst/>
          </a:prstGeom>
          <a:solidFill>
            <a:schemeClr val="tx1">
              <a:lumMod val="85000"/>
            </a:schemeClr>
          </a:solidFill>
        </p:spPr>
        <p:txBody>
          <a:bodyPr wrap="square" rtlCol="0">
            <a:spAutoFit/>
          </a:bodyPr>
          <a:lstStyle/>
          <a:p>
            <a:r>
              <a:rPr lang="en-US" sz="2800" b="1" dirty="0">
                <a:solidFill>
                  <a:srgbClr val="00B050"/>
                </a:solidFill>
              </a:rPr>
              <a:t>Collaboration</a:t>
            </a:r>
          </a:p>
        </p:txBody>
      </p:sp>
      <p:sp>
        <p:nvSpPr>
          <p:cNvPr id="9" name="TextBox 8">
            <a:extLst>
              <a:ext uri="{FF2B5EF4-FFF2-40B4-BE49-F238E27FC236}">
                <a16:creationId xmlns:a16="http://schemas.microsoft.com/office/drawing/2014/main" id="{4A121687-0FE0-48EC-BD20-5AA7596E2C36}"/>
              </a:ext>
            </a:extLst>
          </p:cNvPr>
          <p:cNvSpPr txBox="1"/>
          <p:nvPr/>
        </p:nvSpPr>
        <p:spPr>
          <a:xfrm>
            <a:off x="7399683" y="4711148"/>
            <a:ext cx="2131944" cy="1384995"/>
          </a:xfrm>
          <a:prstGeom prst="rect">
            <a:avLst/>
          </a:prstGeom>
          <a:solidFill>
            <a:srgbClr val="FFFF00"/>
          </a:solidFill>
        </p:spPr>
        <p:txBody>
          <a:bodyPr wrap="square" rtlCol="0">
            <a:spAutoFit/>
          </a:bodyPr>
          <a:lstStyle/>
          <a:p>
            <a:r>
              <a:rPr lang="en-US" sz="2800" b="1" dirty="0">
                <a:solidFill>
                  <a:srgbClr val="7030A0"/>
                </a:solidFill>
              </a:rPr>
              <a:t>Real-world Hands-On Experience</a:t>
            </a:r>
          </a:p>
        </p:txBody>
      </p:sp>
      <p:sp>
        <p:nvSpPr>
          <p:cNvPr id="10" name="TextBox 9">
            <a:extLst>
              <a:ext uri="{FF2B5EF4-FFF2-40B4-BE49-F238E27FC236}">
                <a16:creationId xmlns:a16="http://schemas.microsoft.com/office/drawing/2014/main" id="{6184180E-37EB-435F-B9DE-BBF08B424311}"/>
              </a:ext>
            </a:extLst>
          </p:cNvPr>
          <p:cNvSpPr txBox="1"/>
          <p:nvPr/>
        </p:nvSpPr>
        <p:spPr>
          <a:xfrm>
            <a:off x="3548269" y="4234094"/>
            <a:ext cx="3021496" cy="954107"/>
          </a:xfrm>
          <a:prstGeom prst="rect">
            <a:avLst/>
          </a:prstGeom>
          <a:solidFill>
            <a:schemeClr val="accent2">
              <a:lumMod val="20000"/>
              <a:lumOff val="80000"/>
            </a:schemeClr>
          </a:solidFill>
        </p:spPr>
        <p:txBody>
          <a:bodyPr wrap="square" rtlCol="0">
            <a:spAutoFit/>
          </a:bodyPr>
          <a:lstStyle/>
          <a:p>
            <a:r>
              <a:rPr lang="en-US" sz="2800" b="1" dirty="0">
                <a:solidFill>
                  <a:srgbClr val="0070C0"/>
                </a:solidFill>
              </a:rPr>
              <a:t>Communication Skills</a:t>
            </a:r>
          </a:p>
        </p:txBody>
      </p:sp>
      <p:sp>
        <p:nvSpPr>
          <p:cNvPr id="11" name="TextBox 10">
            <a:extLst>
              <a:ext uri="{FF2B5EF4-FFF2-40B4-BE49-F238E27FC236}">
                <a16:creationId xmlns:a16="http://schemas.microsoft.com/office/drawing/2014/main" id="{99B846AB-1253-49B7-8E32-EF9E6A5A1592}"/>
              </a:ext>
            </a:extLst>
          </p:cNvPr>
          <p:cNvSpPr txBox="1"/>
          <p:nvPr/>
        </p:nvSpPr>
        <p:spPr>
          <a:xfrm>
            <a:off x="1630018" y="5752208"/>
            <a:ext cx="3021496" cy="523220"/>
          </a:xfrm>
          <a:prstGeom prst="rect">
            <a:avLst/>
          </a:prstGeom>
          <a:solidFill>
            <a:schemeClr val="accent2">
              <a:lumMod val="60000"/>
              <a:lumOff val="40000"/>
            </a:schemeClr>
          </a:solidFill>
        </p:spPr>
        <p:txBody>
          <a:bodyPr wrap="square" rtlCol="0">
            <a:spAutoFit/>
          </a:bodyPr>
          <a:lstStyle/>
          <a:p>
            <a:r>
              <a:rPr lang="en-US" sz="2800" b="1" dirty="0">
                <a:solidFill>
                  <a:schemeClr val="accent1">
                    <a:lumMod val="20000"/>
                    <a:lumOff val="80000"/>
                  </a:schemeClr>
                </a:solidFill>
              </a:rPr>
              <a:t>Mentor Support</a:t>
            </a:r>
          </a:p>
        </p:txBody>
      </p:sp>
    </p:spTree>
    <p:extLst>
      <p:ext uri="{BB962C8B-B14F-4D97-AF65-F5344CB8AC3E}">
        <p14:creationId xmlns:p14="http://schemas.microsoft.com/office/powerpoint/2010/main" val="22176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style.rotation</p:attrName>
                                        </p:attrNameLst>
                                      </p:cBhvr>
                                      <p:tavLst>
                                        <p:tav tm="0">
                                          <p:val>
                                            <p:fltVal val="90"/>
                                          </p:val>
                                        </p:tav>
                                        <p:tav tm="100000">
                                          <p:val>
                                            <p:fltVal val="0"/>
                                          </p:val>
                                        </p:tav>
                                      </p:tavLst>
                                    </p:anim>
                                    <p:animEffect transition="in" filter="fade">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EFBD43-B12D-4E68-81EB-3283C0B29307}"/>
              </a:ext>
            </a:extLst>
          </p:cNvPr>
          <p:cNvSpPr txBox="1"/>
          <p:nvPr/>
        </p:nvSpPr>
        <p:spPr>
          <a:xfrm>
            <a:off x="410966" y="161050"/>
            <a:ext cx="3852809" cy="707886"/>
          </a:xfrm>
          <a:prstGeom prst="rect">
            <a:avLst/>
          </a:prstGeom>
          <a:noFill/>
        </p:spPr>
        <p:txBody>
          <a:bodyPr wrap="square" rtlCol="0">
            <a:spAutoFit/>
          </a:bodyPr>
          <a:lstStyle/>
          <a:p>
            <a:r>
              <a:rPr lang="en-US" sz="4000" b="1" dirty="0"/>
              <a:t>Please Go To:</a:t>
            </a:r>
            <a:endParaRPr lang="en-US" sz="4400" b="1" dirty="0">
              <a:solidFill>
                <a:schemeClr val="bg1"/>
              </a:solidFill>
            </a:endParaRPr>
          </a:p>
        </p:txBody>
      </p:sp>
      <p:pic>
        <p:nvPicPr>
          <p:cNvPr id="7" name="Picture 6">
            <a:extLst>
              <a:ext uri="{FF2B5EF4-FFF2-40B4-BE49-F238E27FC236}">
                <a16:creationId xmlns:a16="http://schemas.microsoft.com/office/drawing/2014/main" id="{965E078C-754E-4202-8CAB-FE55A831E8E0}"/>
              </a:ext>
            </a:extLst>
          </p:cNvPr>
          <p:cNvPicPr>
            <a:picLocks noChangeAspect="1"/>
          </p:cNvPicPr>
          <p:nvPr/>
        </p:nvPicPr>
        <p:blipFill>
          <a:blip r:embed="rId2"/>
          <a:stretch>
            <a:fillRect/>
          </a:stretch>
        </p:blipFill>
        <p:spPr>
          <a:xfrm>
            <a:off x="2067341" y="935155"/>
            <a:ext cx="3120886" cy="2654396"/>
          </a:xfrm>
          <a:prstGeom prst="rect">
            <a:avLst/>
          </a:prstGeom>
        </p:spPr>
      </p:pic>
      <p:sp>
        <p:nvSpPr>
          <p:cNvPr id="8" name="TextBox 7">
            <a:extLst>
              <a:ext uri="{FF2B5EF4-FFF2-40B4-BE49-F238E27FC236}">
                <a16:creationId xmlns:a16="http://schemas.microsoft.com/office/drawing/2014/main" id="{5C1A3267-97A1-4986-9973-21270F515FDE}"/>
              </a:ext>
            </a:extLst>
          </p:cNvPr>
          <p:cNvSpPr txBox="1"/>
          <p:nvPr/>
        </p:nvSpPr>
        <p:spPr>
          <a:xfrm>
            <a:off x="5568593" y="1808251"/>
            <a:ext cx="5352836" cy="707886"/>
          </a:xfrm>
          <a:prstGeom prst="rect">
            <a:avLst/>
          </a:prstGeom>
          <a:noFill/>
        </p:spPr>
        <p:txBody>
          <a:bodyPr wrap="square" rtlCol="0">
            <a:spAutoFit/>
          </a:bodyPr>
          <a:lstStyle/>
          <a:p>
            <a:r>
              <a:rPr lang="en-US" sz="4000" b="1" dirty="0" err="1">
                <a:solidFill>
                  <a:schemeClr val="bg1"/>
                </a:solidFill>
              </a:rPr>
              <a:t>spacedge.academy</a:t>
            </a:r>
            <a:endParaRPr lang="en-US" sz="4000" dirty="0"/>
          </a:p>
        </p:txBody>
      </p:sp>
      <p:sp>
        <p:nvSpPr>
          <p:cNvPr id="9" name="TextBox 8">
            <a:extLst>
              <a:ext uri="{FF2B5EF4-FFF2-40B4-BE49-F238E27FC236}">
                <a16:creationId xmlns:a16="http://schemas.microsoft.com/office/drawing/2014/main" id="{EAF43251-3375-4E8C-BAAB-C4847F9D4AA1}"/>
              </a:ext>
            </a:extLst>
          </p:cNvPr>
          <p:cNvSpPr txBox="1"/>
          <p:nvPr/>
        </p:nvSpPr>
        <p:spPr>
          <a:xfrm>
            <a:off x="177228" y="5179913"/>
            <a:ext cx="7685070" cy="1754326"/>
          </a:xfrm>
          <a:prstGeom prst="rect">
            <a:avLst/>
          </a:prstGeom>
          <a:noFill/>
        </p:spPr>
        <p:txBody>
          <a:bodyPr wrap="square" rtlCol="0">
            <a:spAutoFit/>
          </a:bodyPr>
          <a:lstStyle/>
          <a:p>
            <a:r>
              <a:rPr lang="en-US" sz="3600" dirty="0">
                <a:solidFill>
                  <a:srgbClr val="FFFF00"/>
                </a:solidFill>
              </a:rPr>
              <a:t>All materials from today’s session are found on the </a:t>
            </a:r>
            <a:r>
              <a:rPr lang="en-US" sz="3600" dirty="0" err="1">
                <a:solidFill>
                  <a:srgbClr val="FFFF00"/>
                </a:solidFill>
              </a:rPr>
              <a:t>SpacEdge</a:t>
            </a:r>
            <a:r>
              <a:rPr lang="en-US" sz="3600" dirty="0">
                <a:solidFill>
                  <a:srgbClr val="FFFF00"/>
                </a:solidFill>
              </a:rPr>
              <a:t> Academy</a:t>
            </a:r>
          </a:p>
        </p:txBody>
      </p:sp>
      <p:pic>
        <p:nvPicPr>
          <p:cNvPr id="10" name="Picture 9">
            <a:extLst>
              <a:ext uri="{FF2B5EF4-FFF2-40B4-BE49-F238E27FC236}">
                <a16:creationId xmlns:a16="http://schemas.microsoft.com/office/drawing/2014/main" id="{81E1770C-6AEE-4E38-A5B1-8B8DBEC9F21E}"/>
              </a:ext>
            </a:extLst>
          </p:cNvPr>
          <p:cNvPicPr>
            <a:picLocks noChangeAspect="1"/>
          </p:cNvPicPr>
          <p:nvPr/>
        </p:nvPicPr>
        <p:blipFill>
          <a:blip r:embed="rId3"/>
          <a:stretch>
            <a:fillRect/>
          </a:stretch>
        </p:blipFill>
        <p:spPr>
          <a:xfrm>
            <a:off x="177228" y="3532712"/>
            <a:ext cx="6836902" cy="1244048"/>
          </a:xfrm>
          <a:prstGeom prst="rect">
            <a:avLst/>
          </a:prstGeom>
        </p:spPr>
      </p:pic>
      <p:pic>
        <p:nvPicPr>
          <p:cNvPr id="11" name="Picture 10">
            <a:extLst>
              <a:ext uri="{FF2B5EF4-FFF2-40B4-BE49-F238E27FC236}">
                <a16:creationId xmlns:a16="http://schemas.microsoft.com/office/drawing/2014/main" id="{2343B06B-403B-4CAF-9FB8-E746BD8AF65C}"/>
              </a:ext>
            </a:extLst>
          </p:cNvPr>
          <p:cNvPicPr>
            <a:picLocks noChangeAspect="1"/>
          </p:cNvPicPr>
          <p:nvPr/>
        </p:nvPicPr>
        <p:blipFill>
          <a:blip r:embed="rId4"/>
          <a:stretch>
            <a:fillRect/>
          </a:stretch>
        </p:blipFill>
        <p:spPr>
          <a:xfrm>
            <a:off x="8606253" y="2602901"/>
            <a:ext cx="3120885" cy="3818804"/>
          </a:xfrm>
          <a:prstGeom prst="rect">
            <a:avLst/>
          </a:prstGeom>
        </p:spPr>
      </p:pic>
    </p:spTree>
    <p:extLst>
      <p:ext uri="{BB962C8B-B14F-4D97-AF65-F5344CB8AC3E}">
        <p14:creationId xmlns:p14="http://schemas.microsoft.com/office/powerpoint/2010/main" val="23184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C320-B101-4233-AC77-7F8DA1761EE5}"/>
              </a:ext>
            </a:extLst>
          </p:cNvPr>
          <p:cNvSpPr>
            <a:spLocks noGrp="1"/>
          </p:cNvSpPr>
          <p:nvPr>
            <p:ph idx="1"/>
          </p:nvPr>
        </p:nvSpPr>
        <p:spPr>
          <a:xfrm>
            <a:off x="243840" y="251461"/>
            <a:ext cx="5786162" cy="1143000"/>
          </a:xfrm>
        </p:spPr>
        <p:txBody>
          <a:bodyPr>
            <a:normAutofit fontScale="92500" lnSpcReduction="20000"/>
          </a:bodyPr>
          <a:lstStyle/>
          <a:p>
            <a:pPr marL="0" indent="0">
              <a:buNone/>
            </a:pPr>
            <a:r>
              <a:rPr lang="en-US" sz="4000" b="1" u="sng" dirty="0">
                <a:hlinkClick r:id="rId3"/>
              </a:rPr>
              <a:t>Particles, Particles, Everywhere!</a:t>
            </a:r>
            <a:endParaRPr lang="en-US" sz="4000" b="1" dirty="0"/>
          </a:p>
          <a:p>
            <a:endParaRPr lang="en-US" dirty="0"/>
          </a:p>
        </p:txBody>
      </p:sp>
      <p:pic>
        <p:nvPicPr>
          <p:cNvPr id="1026" name="Picture 2" descr="Image result for what is an particle that is electrically charged">
            <a:extLst>
              <a:ext uri="{FF2B5EF4-FFF2-40B4-BE49-F238E27FC236}">
                <a16:creationId xmlns:a16="http://schemas.microsoft.com/office/drawing/2014/main" id="{317B13BB-5FC8-4003-BC94-29CAFED9B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005841"/>
            <a:ext cx="7284720" cy="546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0" name="Rectangle 10">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E2B616-10CE-4714-8A65-E6F1522ADF92}"/>
              </a:ext>
            </a:extLst>
          </p:cNvPr>
          <p:cNvSpPr txBox="1"/>
          <p:nvPr/>
        </p:nvSpPr>
        <p:spPr>
          <a:xfrm>
            <a:off x="684212" y="485244"/>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Here’s the vocabulary we’ll be using today:</a:t>
            </a:r>
          </a:p>
        </p:txBody>
      </p:sp>
      <p:grpSp>
        <p:nvGrpSpPr>
          <p:cNvPr id="31" name="Group 12">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2" name="TextBox 5">
            <a:extLst>
              <a:ext uri="{FF2B5EF4-FFF2-40B4-BE49-F238E27FC236}">
                <a16:creationId xmlns:a16="http://schemas.microsoft.com/office/drawing/2014/main" id="{49756672-7AB2-40EB-B2E9-50AD02E86518}"/>
              </a:ext>
            </a:extLst>
          </p:cNvPr>
          <p:cNvSpPr txBox="1"/>
          <p:nvPr/>
        </p:nvSpPr>
        <p:spPr>
          <a:xfrm>
            <a:off x="764436" y="2051575"/>
            <a:ext cx="10508402" cy="3615267"/>
          </a:xfrm>
          <a:prstGeom prst="rect">
            <a:avLst/>
          </a:prstGeom>
        </p:spPr>
        <p:txBody>
          <a:bodyPr vert="horz" lIns="91440" tIns="45720" rIns="91440" bIns="45720" rtlCol="0" anchor="ctr">
            <a:normAutofit lnSpcReduction="10000"/>
          </a:bodyPr>
          <a:lstStyle/>
          <a:p>
            <a:pPr>
              <a:spcBef>
                <a:spcPct val="20000"/>
              </a:spcBef>
              <a:spcAft>
                <a:spcPts val="600"/>
              </a:spcAft>
              <a:buClr>
                <a:schemeClr val="tx1"/>
              </a:buClr>
              <a:buSzPct val="80000"/>
            </a:pPr>
            <a:r>
              <a:rPr lang="en-US" sz="2600" dirty="0"/>
              <a:t>Particle Radiation                                  Magnetosphere                      </a:t>
            </a:r>
          </a:p>
          <a:p>
            <a:pPr>
              <a:spcBef>
                <a:spcPct val="20000"/>
              </a:spcBef>
              <a:spcAft>
                <a:spcPts val="600"/>
              </a:spcAft>
              <a:buClr>
                <a:schemeClr val="tx1"/>
              </a:buClr>
              <a:buSzPct val="80000"/>
            </a:pPr>
            <a:r>
              <a:rPr lang="en-US" sz="2600" dirty="0"/>
              <a:t>Coronal Mass Ejecta (CME)                 Ionosphere</a:t>
            </a:r>
          </a:p>
          <a:p>
            <a:pPr>
              <a:spcBef>
                <a:spcPct val="20000"/>
              </a:spcBef>
              <a:spcAft>
                <a:spcPts val="600"/>
              </a:spcAft>
              <a:buClr>
                <a:schemeClr val="tx1"/>
              </a:buClr>
              <a:buSzPct val="80000"/>
            </a:pPr>
            <a:r>
              <a:rPr lang="en-US" sz="2600" dirty="0"/>
              <a:t>Solar Wind					                         Bow Shock</a:t>
            </a:r>
          </a:p>
          <a:p>
            <a:pPr>
              <a:spcBef>
                <a:spcPct val="20000"/>
              </a:spcBef>
              <a:spcAft>
                <a:spcPts val="600"/>
              </a:spcAft>
              <a:buClr>
                <a:schemeClr val="tx1"/>
              </a:buClr>
              <a:buSzPct val="80000"/>
            </a:pPr>
            <a:r>
              <a:rPr lang="en-US" sz="2600" dirty="0"/>
              <a:t>Muons									           Solar Particle Event (SPE)</a:t>
            </a:r>
          </a:p>
          <a:p>
            <a:pPr>
              <a:spcBef>
                <a:spcPct val="20000"/>
              </a:spcBef>
              <a:spcAft>
                <a:spcPts val="600"/>
              </a:spcAft>
              <a:buClr>
                <a:schemeClr val="tx1"/>
              </a:buClr>
              <a:buSzPct val="80000"/>
            </a:pPr>
            <a:r>
              <a:rPr lang="en-US" sz="2600" dirty="0"/>
              <a:t>Galactic Cosmic Ray (GCR)	                Photon</a:t>
            </a:r>
          </a:p>
          <a:p>
            <a:pPr>
              <a:spcBef>
                <a:spcPct val="20000"/>
              </a:spcBef>
              <a:spcAft>
                <a:spcPts val="600"/>
              </a:spcAft>
              <a:buClr>
                <a:schemeClr val="tx1"/>
              </a:buClr>
              <a:buSzPct val="80000"/>
            </a:pPr>
            <a:r>
              <a:rPr lang="en-US" sz="2600" dirty="0"/>
              <a:t>Interplanetary Magnetic Field (IMF)     Aurora </a:t>
            </a:r>
          </a:p>
          <a:p>
            <a:pPr>
              <a:spcBef>
                <a:spcPct val="20000"/>
              </a:spcBef>
              <a:spcAft>
                <a:spcPts val="600"/>
              </a:spcAft>
              <a:buClr>
                <a:schemeClr val="tx1"/>
              </a:buClr>
              <a:buSzPct val="80000"/>
            </a:pPr>
            <a:r>
              <a:rPr lang="en-US" sz="2600" dirty="0"/>
              <a:t>Ionization  </a:t>
            </a:r>
            <a:r>
              <a:rPr lang="en-US" dirty="0"/>
              <a:t>					                                      </a:t>
            </a:r>
            <a:r>
              <a:rPr lang="en-US" sz="2400" dirty="0"/>
              <a:t>Ion	</a:t>
            </a:r>
            <a:r>
              <a:rPr lang="en-US" dirty="0"/>
              <a:t>		     </a:t>
            </a:r>
            <a:r>
              <a:rPr lang="en-US" sz="2400" dirty="0"/>
              <a:t>Plasma</a:t>
            </a:r>
          </a:p>
        </p:txBody>
      </p:sp>
    </p:spTree>
    <p:extLst>
      <p:ext uri="{BB962C8B-B14F-4D97-AF65-F5344CB8AC3E}">
        <p14:creationId xmlns:p14="http://schemas.microsoft.com/office/powerpoint/2010/main" val="100011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2810D8-7360-4D47-9217-8AADCDA6F981}"/>
              </a:ext>
            </a:extLst>
          </p:cNvPr>
          <p:cNvSpPr txBox="1"/>
          <p:nvPr/>
        </p:nvSpPr>
        <p:spPr>
          <a:xfrm>
            <a:off x="4944753" y="628618"/>
            <a:ext cx="6559859" cy="1745720"/>
          </a:xfrm>
          <a:prstGeom prst="rect">
            <a:avLst/>
          </a:prstGeom>
        </p:spPr>
        <p:txBody>
          <a:bodyPr vert="horz" lIns="91440" tIns="45720" rIns="91440" bIns="45720" rtlCol="0" anchor="b">
            <a:normAutofit/>
          </a:bodyPr>
          <a:lstStyle/>
          <a:p>
            <a:pPr>
              <a:spcBef>
                <a:spcPct val="0"/>
              </a:spcBef>
              <a:spcAft>
                <a:spcPts val="600"/>
              </a:spcAft>
            </a:pPr>
            <a:r>
              <a:rPr lang="en-US" sz="4800" b="1" cap="all" dirty="0">
                <a:ln w="3175" cmpd="sng">
                  <a:noFill/>
                </a:ln>
                <a:latin typeface="+mj-lt"/>
                <a:ea typeface="+mj-ea"/>
                <a:cs typeface="+mj-cs"/>
              </a:rPr>
              <a:t>Let’s talk Particle Radiation- </a:t>
            </a:r>
          </a:p>
        </p:txBody>
      </p:sp>
      <p:pic>
        <p:nvPicPr>
          <p:cNvPr id="8" name="Picture 7">
            <a:extLst>
              <a:ext uri="{FF2B5EF4-FFF2-40B4-BE49-F238E27FC236}">
                <a16:creationId xmlns:a16="http://schemas.microsoft.com/office/drawing/2014/main" id="{DB181646-DC40-43D2-AEAE-E2F9C2AFD3DE}"/>
              </a:ext>
            </a:extLst>
          </p:cNvPr>
          <p:cNvPicPr>
            <a:picLocks noChangeAspect="1"/>
          </p:cNvPicPr>
          <p:nvPr/>
        </p:nvPicPr>
        <p:blipFill>
          <a:blip r:embed="rId3"/>
          <a:stretch>
            <a:fillRect/>
          </a:stretch>
        </p:blipFill>
        <p:spPr>
          <a:xfrm>
            <a:off x="602109" y="369548"/>
            <a:ext cx="3928794" cy="6281753"/>
          </a:xfrm>
          <a:prstGeom prst="rect">
            <a:avLst/>
          </a:prstGeom>
        </p:spPr>
      </p:pic>
    </p:spTree>
    <p:extLst>
      <p:ext uri="{BB962C8B-B14F-4D97-AF65-F5344CB8AC3E}">
        <p14:creationId xmlns:p14="http://schemas.microsoft.com/office/powerpoint/2010/main" val="64572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0C320-B101-4233-AC77-7F8DA1761EE5}"/>
              </a:ext>
            </a:extLst>
          </p:cNvPr>
          <p:cNvSpPr>
            <a:spLocks noGrp="1"/>
          </p:cNvSpPr>
          <p:nvPr>
            <p:ph idx="1"/>
          </p:nvPr>
        </p:nvSpPr>
        <p:spPr>
          <a:xfrm>
            <a:off x="387032" y="171451"/>
            <a:ext cx="8534400" cy="1691640"/>
          </a:xfrm>
        </p:spPr>
        <p:txBody>
          <a:bodyPr>
            <a:normAutofit/>
          </a:bodyPr>
          <a:lstStyle/>
          <a:p>
            <a:pPr marL="0" indent="0">
              <a:buNone/>
            </a:pPr>
            <a:r>
              <a:rPr lang="en-US" sz="4000" b="1" dirty="0"/>
              <a:t>How do these tiny particles become energized?</a:t>
            </a:r>
          </a:p>
        </p:txBody>
      </p:sp>
      <p:pic>
        <p:nvPicPr>
          <p:cNvPr id="4" name="Picture 3">
            <a:extLst>
              <a:ext uri="{FF2B5EF4-FFF2-40B4-BE49-F238E27FC236}">
                <a16:creationId xmlns:a16="http://schemas.microsoft.com/office/drawing/2014/main" id="{AD063308-FB31-467B-AA46-99160A259646}"/>
              </a:ext>
            </a:extLst>
          </p:cNvPr>
          <p:cNvPicPr>
            <a:picLocks noChangeAspect="1"/>
          </p:cNvPicPr>
          <p:nvPr/>
        </p:nvPicPr>
        <p:blipFill>
          <a:blip r:embed="rId3"/>
          <a:stretch>
            <a:fillRect/>
          </a:stretch>
        </p:blipFill>
        <p:spPr>
          <a:xfrm>
            <a:off x="563968" y="1634491"/>
            <a:ext cx="5075833" cy="5200649"/>
          </a:xfrm>
          <a:prstGeom prst="rect">
            <a:avLst/>
          </a:prstGeom>
        </p:spPr>
      </p:pic>
      <p:pic>
        <p:nvPicPr>
          <p:cNvPr id="2050" name="Picture 2" descr="galaxy-center333_mm">
            <a:extLst>
              <a:ext uri="{FF2B5EF4-FFF2-40B4-BE49-F238E27FC236}">
                <a16:creationId xmlns:a16="http://schemas.microsoft.com/office/drawing/2014/main" id="{D4E2F585-7B6C-4E4D-9A2A-18C8073C1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351" y="441960"/>
            <a:ext cx="4255682" cy="602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8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1DE55-90EC-4DED-B51F-C33FE805A2C6}"/>
              </a:ext>
            </a:extLst>
          </p:cNvPr>
          <p:cNvPicPr>
            <a:picLocks noChangeAspect="1"/>
          </p:cNvPicPr>
          <p:nvPr/>
        </p:nvPicPr>
        <p:blipFill>
          <a:blip r:embed="rId3"/>
          <a:stretch>
            <a:fillRect/>
          </a:stretch>
        </p:blipFill>
        <p:spPr>
          <a:xfrm>
            <a:off x="2681555" y="97962"/>
            <a:ext cx="6745003" cy="6580240"/>
          </a:xfrm>
          <a:prstGeom prst="rect">
            <a:avLst/>
          </a:prstGeom>
        </p:spPr>
      </p:pic>
    </p:spTree>
    <p:extLst>
      <p:ext uri="{BB962C8B-B14F-4D97-AF65-F5344CB8AC3E}">
        <p14:creationId xmlns:p14="http://schemas.microsoft.com/office/powerpoint/2010/main" val="3351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8EB28-077E-4125-A305-134C0EE1E577}"/>
              </a:ext>
            </a:extLst>
          </p:cNvPr>
          <p:cNvPicPr>
            <a:picLocks noChangeAspect="1"/>
          </p:cNvPicPr>
          <p:nvPr/>
        </p:nvPicPr>
        <p:blipFill>
          <a:blip r:embed="rId3"/>
          <a:stretch>
            <a:fillRect/>
          </a:stretch>
        </p:blipFill>
        <p:spPr>
          <a:xfrm>
            <a:off x="581473" y="-137161"/>
            <a:ext cx="6057594" cy="6616557"/>
          </a:xfrm>
          <a:prstGeom prst="rect">
            <a:avLst/>
          </a:prstGeom>
        </p:spPr>
      </p:pic>
      <p:sp>
        <p:nvSpPr>
          <p:cNvPr id="2" name="TextBox 1">
            <a:extLst>
              <a:ext uri="{FF2B5EF4-FFF2-40B4-BE49-F238E27FC236}">
                <a16:creationId xmlns:a16="http://schemas.microsoft.com/office/drawing/2014/main" id="{1632E774-4A79-4E6B-9CA3-4519F82AA0B6}"/>
              </a:ext>
            </a:extLst>
          </p:cNvPr>
          <p:cNvSpPr txBox="1"/>
          <p:nvPr/>
        </p:nvSpPr>
        <p:spPr>
          <a:xfrm>
            <a:off x="7715250" y="91440"/>
            <a:ext cx="4229100" cy="2554545"/>
          </a:xfrm>
          <a:prstGeom prst="rect">
            <a:avLst/>
          </a:prstGeom>
          <a:noFill/>
        </p:spPr>
        <p:txBody>
          <a:bodyPr wrap="square" rtlCol="0">
            <a:spAutoFit/>
          </a:bodyPr>
          <a:lstStyle/>
          <a:p>
            <a:r>
              <a:rPr lang="en-US" sz="4000" b="1" dirty="0"/>
              <a:t>How far into our atmosphere do these particles penetrate?</a:t>
            </a:r>
          </a:p>
        </p:txBody>
      </p:sp>
      <p:sp>
        <p:nvSpPr>
          <p:cNvPr id="3" name="TextBox 2">
            <a:extLst>
              <a:ext uri="{FF2B5EF4-FFF2-40B4-BE49-F238E27FC236}">
                <a16:creationId xmlns:a16="http://schemas.microsoft.com/office/drawing/2014/main" id="{70BD932C-703F-4BEB-AB4E-A46DC2838DD8}"/>
              </a:ext>
            </a:extLst>
          </p:cNvPr>
          <p:cNvSpPr txBox="1"/>
          <p:nvPr/>
        </p:nvSpPr>
        <p:spPr>
          <a:xfrm>
            <a:off x="5852160" y="4914900"/>
            <a:ext cx="3337560" cy="369332"/>
          </a:xfrm>
          <a:prstGeom prst="rect">
            <a:avLst/>
          </a:prstGeom>
          <a:solidFill>
            <a:schemeClr val="tx1"/>
          </a:solidFill>
        </p:spPr>
        <p:txBody>
          <a:bodyPr wrap="square" rtlCol="0">
            <a:spAutoFit/>
          </a:bodyPr>
          <a:lstStyle/>
          <a:p>
            <a:r>
              <a:rPr lang="en-US" dirty="0">
                <a:solidFill>
                  <a:schemeClr val="bg1"/>
                </a:solidFill>
              </a:rPr>
              <a:t>Aircraft, clouds, mountains</a:t>
            </a:r>
          </a:p>
        </p:txBody>
      </p:sp>
      <p:sp>
        <p:nvSpPr>
          <p:cNvPr id="5" name="TextBox 4">
            <a:extLst>
              <a:ext uri="{FF2B5EF4-FFF2-40B4-BE49-F238E27FC236}">
                <a16:creationId xmlns:a16="http://schemas.microsoft.com/office/drawing/2014/main" id="{9FB2F3DC-2F04-4583-9EFC-89E02801B218}"/>
              </a:ext>
            </a:extLst>
          </p:cNvPr>
          <p:cNvSpPr txBox="1"/>
          <p:nvPr/>
        </p:nvSpPr>
        <p:spPr>
          <a:xfrm>
            <a:off x="4575810" y="2635990"/>
            <a:ext cx="2720340" cy="369332"/>
          </a:xfrm>
          <a:prstGeom prst="rect">
            <a:avLst/>
          </a:prstGeom>
          <a:solidFill>
            <a:schemeClr val="tx1"/>
          </a:solidFill>
        </p:spPr>
        <p:txBody>
          <a:bodyPr wrap="square" rtlCol="0">
            <a:spAutoFit/>
          </a:bodyPr>
          <a:lstStyle/>
          <a:p>
            <a:r>
              <a:rPr lang="en-US" dirty="0">
                <a:solidFill>
                  <a:schemeClr val="bg1"/>
                </a:solidFill>
              </a:rPr>
              <a:t>Spacecraft, the aurora</a:t>
            </a:r>
          </a:p>
        </p:txBody>
      </p:sp>
      <p:sp>
        <p:nvSpPr>
          <p:cNvPr id="6" name="TextBox 5">
            <a:extLst>
              <a:ext uri="{FF2B5EF4-FFF2-40B4-BE49-F238E27FC236}">
                <a16:creationId xmlns:a16="http://schemas.microsoft.com/office/drawing/2014/main" id="{3B3901A8-E2D4-4331-9F7A-FC956A20E3B7}"/>
              </a:ext>
            </a:extLst>
          </p:cNvPr>
          <p:cNvSpPr txBox="1"/>
          <p:nvPr/>
        </p:nvSpPr>
        <p:spPr>
          <a:xfrm rot="16200000">
            <a:off x="555515" y="2330975"/>
            <a:ext cx="4478478" cy="369332"/>
          </a:xfrm>
          <a:prstGeom prst="rect">
            <a:avLst/>
          </a:prstGeom>
          <a:solidFill>
            <a:schemeClr val="tx1"/>
          </a:solidFill>
        </p:spPr>
        <p:txBody>
          <a:bodyPr wrap="square" rtlCol="0">
            <a:spAutoFit/>
          </a:bodyPr>
          <a:lstStyle/>
          <a:p>
            <a:r>
              <a:rPr lang="en-US" dirty="0">
                <a:solidFill>
                  <a:schemeClr val="bg1"/>
                </a:solidFill>
              </a:rPr>
              <a:t>   ----    Ionosphere ---------------</a:t>
            </a:r>
            <a:r>
              <a:rPr lang="en-US" dirty="0">
                <a:solidFill>
                  <a:schemeClr val="bg1"/>
                </a:solidFill>
                <a:sym typeface="Wingdings" panose="05000000000000000000" pitchFamily="2" charset="2"/>
              </a:rPr>
              <a:t>    </a:t>
            </a:r>
            <a:endParaRPr lang="en-US" dirty="0">
              <a:solidFill>
                <a:schemeClr val="bg1"/>
              </a:solidFill>
            </a:endParaRPr>
          </a:p>
        </p:txBody>
      </p:sp>
    </p:spTree>
    <p:extLst>
      <p:ext uri="{BB962C8B-B14F-4D97-AF65-F5344CB8AC3E}">
        <p14:creationId xmlns:p14="http://schemas.microsoft.com/office/powerpoint/2010/main" val="127707146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557</Words>
  <Application>Microsoft Office PowerPoint</Application>
  <PresentationFormat>Widescreen</PresentationFormat>
  <Paragraphs>56</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Wingdings 3</vt:lpstr>
      <vt:lpstr>Slice</vt:lpstr>
      <vt:lpstr>Electrostatics and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Electrostatics and Space</dc:title>
  <dc:creator>Frances Dellutri</dc:creator>
  <cp:lastModifiedBy>Frances Dellutri</cp:lastModifiedBy>
  <cp:revision>35</cp:revision>
  <cp:lastPrinted>2019-02-18T19:27:19Z</cp:lastPrinted>
  <dcterms:created xsi:type="dcterms:W3CDTF">2019-02-18T19:11:21Z</dcterms:created>
  <dcterms:modified xsi:type="dcterms:W3CDTF">2019-02-20T21:55:24Z</dcterms:modified>
</cp:coreProperties>
</file>