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8" r:id="rId4"/>
    <p:sldMasterId id="2147483670" r:id="rId5"/>
    <p:sldMasterId id="2147483672" r:id="rId6"/>
    <p:sldMasterId id="2147483674" r:id="rId7"/>
    <p:sldMasterId id="2147483676" r:id="rId8"/>
  </p:sldMasterIdLst>
  <p:notesMasterIdLst>
    <p:notesMasterId r:id="rId17"/>
  </p:notesMasterIdLst>
  <p:sldIdLst>
    <p:sldId id="257" r:id="rId9"/>
    <p:sldId id="258" r:id="rId10"/>
    <p:sldId id="260"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62226-09E6-492D-9018-85786A9F78A2}"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75AA7-6267-4C38-883F-2B0CDA5FFBDC}" type="slidenum">
              <a:rPr lang="en-US" smtClean="0"/>
              <a:t>‹#›</a:t>
            </a:fld>
            <a:endParaRPr lang="en-US"/>
          </a:p>
        </p:txBody>
      </p:sp>
    </p:spTree>
    <p:extLst>
      <p:ext uri="{BB962C8B-B14F-4D97-AF65-F5344CB8AC3E}">
        <p14:creationId xmlns:p14="http://schemas.microsoft.com/office/powerpoint/2010/main" val="226850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nswers.com/topic/transatlantic" TargetMode="External"/><Relationship Id="rId7" Type="http://schemas.openxmlformats.org/officeDocument/2006/relationships/hyperlink" Target="http://en.wikipedia.org/wiki/King_Edward_VII"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Theodore_Roosevelt" TargetMode="External"/><Relationship Id="rId5" Type="http://schemas.openxmlformats.org/officeDocument/2006/relationships/hyperlink" Target="http://en.wikipedia.org/wiki/Wellfleet,_Massachusetts" TargetMode="External"/><Relationship Id="rId4" Type="http://schemas.openxmlformats.org/officeDocument/2006/relationships/hyperlink" Target="http://en.wikipedia.org/wiki/Glace_Ba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753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little history first: In 1886, at the age of 29, Heinrich Hertz accidently constructed the first radio transmitter and receiver. In a darkened lecture theater in Karlsruhe, Germany, Hertz had set up an experiment to test what happened when an electrical current flowed in an open circuit (a circuit with a gap in it). As he explained the setup to his wife, Elisabeth, he switched on a spark generator, used to produce the current, and one of them noticed a simultaneous spark that flashed in an unrelated piece of equipment at some distance away from his main experimental apparatus. Whoever noticed it first, Heinrich or Elisabeth, is unknown, but it was Heinrich who made the leap of curiosities that underscore the nature of scientific research. Hertz asked “Why?” and started a systematic search for an answer.</a:t>
            </a:r>
          </a:p>
          <a:p>
            <a:r>
              <a:rPr lang="en-US" baseline="0" dirty="0"/>
              <a:t>	He was not the first to see the odd effect, but he was the first to follow up on his key question. He showed these “electric” waves carried energy through space. He demonstrated these waves were very similar to light, and that their speed was the same. The waves were called </a:t>
            </a:r>
            <a:r>
              <a:rPr lang="en-US" baseline="0" dirty="0" err="1"/>
              <a:t>Hertzian</a:t>
            </a:r>
            <a:r>
              <a:rPr lang="en-US" baseline="0" dirty="0"/>
              <a:t> waves, which came to be called radio waves. Frequency is measured in cycles per second, now called Hertz (Hz). He died tragically at the young age of 35 of blood poisoning from an infected tooth.</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7544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Hertz wanted to know the nature of these waves, but he</a:t>
            </a:r>
            <a:r>
              <a:rPr lang="en-US" baseline="0" dirty="0"/>
              <a:t> did not ask how far they might travel. This was left to </a:t>
            </a:r>
            <a:r>
              <a:rPr lang="en-US" baseline="0" dirty="0" err="1"/>
              <a:t>Guglielmo</a:t>
            </a:r>
            <a:r>
              <a:rPr lang="en-US" baseline="0" dirty="0"/>
              <a:t> Marconi, an Italian physicist who performed a series of creative experiments to prove that radio waves could travel enormous distance and even pass through rock. (He was wrong about the latter belief!). He did show that a radio signal could traverse the Atlantic Ocean Born (.</a:t>
            </a:r>
            <a:r>
              <a:rPr lang="en-US" dirty="0"/>
              <a:t>[</a:t>
            </a:r>
            <a:r>
              <a:rPr lang="en-US" dirty="0" err="1"/>
              <a:t>b</a:t>
            </a:r>
            <a:r>
              <a:rPr lang="en-US" dirty="0"/>
              <a:t>. Bologna, Italy, April 25, 1874, </a:t>
            </a:r>
            <a:r>
              <a:rPr lang="en-US" dirty="0" err="1"/>
              <a:t>d</a:t>
            </a:r>
            <a:r>
              <a:rPr lang="en-US" dirty="0"/>
              <a:t>. Rome, July 20, 1937]</a:t>
            </a:r>
          </a:p>
          <a:p>
            <a:r>
              <a:rPr lang="en-US" dirty="0"/>
              <a:t>In 1894 Marconi read that Heinrich Hertz, by inducing an electric spark to jump across a gap, had produced invisible waves that travel through space. Marconi realized that the waves might be used to send wireless messages similar to the dot-and-dash messages sent by telegraphs. He began experimenting and within a year was sending messages over distances of more than a mile (1.6 km). Widespread use of radio was assured on December 12, 1901, when assistants in England sent the first </a:t>
            </a:r>
            <a:r>
              <a:rPr lang="en-US" dirty="0">
                <a:hlinkClick r:id="rId3"/>
              </a:rPr>
              <a:t>transatlantic</a:t>
            </a:r>
            <a:r>
              <a:rPr lang="en-US" dirty="0"/>
              <a:t> signals to Marconi in Newfoundland, a distance of some 4800 km (3,000 miles (some dispute this)</a:t>
            </a:r>
          </a:p>
          <a:p>
            <a:r>
              <a:rPr lang="en-US" dirty="0"/>
              <a:t>On 17 December 1902, a transmission from the Marconi station in </a:t>
            </a:r>
            <a:r>
              <a:rPr lang="en-US" dirty="0">
                <a:hlinkClick r:id="rId4" tooltip="Glace Bay"/>
              </a:rPr>
              <a:t>Glace Bay</a:t>
            </a:r>
            <a:r>
              <a:rPr lang="en-US" dirty="0"/>
              <a:t>, Nova Scotia, Canada, became the first radio message to cross the Atlantic from North America. On 18 January 1903, a Marconi station built near </a:t>
            </a:r>
            <a:r>
              <a:rPr lang="en-US" dirty="0">
                <a:hlinkClick r:id="rId5" tooltip="Wellfleet, Massachusetts"/>
              </a:rPr>
              <a:t>South Wellfleet, Massachusetts</a:t>
            </a:r>
            <a:r>
              <a:rPr lang="en-US" dirty="0"/>
              <a:t> in 1901 sent a message of greetings from </a:t>
            </a:r>
            <a:r>
              <a:rPr lang="en-US" dirty="0">
                <a:hlinkClick r:id="rId6" tooltip="Theodore Roosevelt"/>
              </a:rPr>
              <a:t>Theodore Roosevelt</a:t>
            </a:r>
            <a:r>
              <a:rPr lang="en-US" dirty="0"/>
              <a:t>, the President of the United States, to </a:t>
            </a:r>
            <a:r>
              <a:rPr lang="en-US" dirty="0">
                <a:hlinkClick r:id="rId7" tooltip="King Edward VII"/>
              </a:rPr>
              <a:t>King Edward VII</a:t>
            </a:r>
            <a:r>
              <a:rPr lang="en-US" dirty="0"/>
              <a:t> of the United Kingdom, marking the first transatlantic radio transmission originating in the United States. However, consistent transatlantic </a:t>
            </a:r>
            <a:r>
              <a:rPr lang="en-US" dirty="0" err="1"/>
              <a:t>signalling</a:t>
            </a:r>
            <a:r>
              <a:rPr lang="en-US" dirty="0"/>
              <a:t> was difficult to establish.)</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155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reason the radio waves made it across despite the curvature of the earth was because the earth’s atmosphere is surrounded by an electrically conductive layer known as the </a:t>
            </a:r>
            <a:r>
              <a:rPr lang="en-US" dirty="0" err="1"/>
              <a:t>iionosphere</a:t>
            </a:r>
            <a:r>
              <a:rPr lang="en-US" dirty="0"/>
              <a:t> and radio waves</a:t>
            </a:r>
            <a:r>
              <a:rPr lang="en-US" baseline="0" dirty="0"/>
              <a:t> bounce off that layer to be reflected across the ocean. That would not be understood until decades later</a:t>
            </a:r>
            <a:r>
              <a:rPr lang="en-US" dirty="0"/>
              <a:t>. Marconi was happy to know radio waves went all the way around the earth, and it was not long before ships</a:t>
            </a:r>
            <a:r>
              <a:rPr lang="en-US" baseline="0" dirty="0"/>
              <a:t> at sea could signal one another and their home parts using radio waves. By 1912, the infamous sinking of the Titanic spread awareness that radio transmitters could send an SOS far and wide.</a:t>
            </a:r>
          </a:p>
          <a:p>
            <a:r>
              <a:rPr lang="en-US" b="1" i="1" dirty="0"/>
              <a:t>(The Ionosphere and Radio Wave Propagation</a:t>
            </a:r>
            <a:endParaRPr lang="en-US" i="1" dirty="0"/>
          </a:p>
          <a:p>
            <a:r>
              <a:rPr lang="en-US" i="1" dirty="0"/>
              <a:t>The ionosphere is important for radio wave (AM only) propagation....</a:t>
            </a:r>
          </a:p>
          <a:p>
            <a:r>
              <a:rPr lang="en-US" i="1" dirty="0"/>
              <a:t>ionosphere is composed of the D, E, and F layers</a:t>
            </a:r>
          </a:p>
          <a:p>
            <a:r>
              <a:rPr lang="en-US" i="1" dirty="0"/>
              <a:t>the D layer is good at absorbing AM radio waves</a:t>
            </a:r>
          </a:p>
          <a:p>
            <a:r>
              <a:rPr lang="en-US" i="1" dirty="0"/>
              <a:t>D layer </a:t>
            </a:r>
            <a:r>
              <a:rPr lang="en-US" i="1" dirty="0" err="1"/>
              <a:t>dissapears</a:t>
            </a:r>
            <a:r>
              <a:rPr lang="en-US" i="1" dirty="0"/>
              <a:t> at night.... the E and F layers bounce the waves back to the earth</a:t>
            </a:r>
          </a:p>
          <a:p>
            <a:r>
              <a:rPr lang="en-US" i="1" dirty="0"/>
              <a:t>this explains why radio stations adjust their power output at sunset and sunrise)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987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Marconi did wonder whether there might be radio waves reaching earth from space but his equipment would not reveal the existence of the invisible universe for the same reason that he could signal across the Atlantic. At the low</a:t>
            </a:r>
            <a:r>
              <a:rPr lang="en-US" baseline="0" dirty="0"/>
              <a:t> radio frequencies that Marconi used, the reflecting ionosphere not only allows radio signals to bounce around the curvature of the earth, it also prevents radio waves from space from reaching the earth’s surface. Those that do arrive from space are reflected back. Only if their intrinsic frequency is higher than 10-20 MHz do such radio waves reach the ground, but very little was known about building receivers at such frequencies!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9776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brings us to the</a:t>
            </a:r>
            <a:r>
              <a:rPr lang="en-US" baseline="0" dirty="0"/>
              <a:t> late 1920’s and Karl </a:t>
            </a:r>
            <a:r>
              <a:rPr lang="en-US" baseline="0" dirty="0" err="1"/>
              <a:t>Jansky</a:t>
            </a:r>
            <a:r>
              <a:rPr lang="en-US" baseline="0" dirty="0"/>
              <a:t>, an employee at Bell laboratories. In 1927, one could speak for three minutes between New York and London for $75. But the links were terribly susceptible to electrical interference. The first system operated at 60 KHz, a wavelength of 5 km. In 1929, a change was made to short waves whose frequencies were in the range of 10-20 MHz. But the new telephone links were still susceptible to electrical disturbances of unknown nature, which plagued connections. </a:t>
            </a:r>
            <a:r>
              <a:rPr lang="en-US" baseline="0" dirty="0" err="1"/>
              <a:t>Jansky</a:t>
            </a:r>
            <a:r>
              <a:rPr lang="en-US" baseline="0" dirty="0"/>
              <a:t> was assigned the task of locating the interference. To carry out his studies, he built a rotating antenna, operating at 20.5 MHz. BY 1930 he was taking regular observations. By 1932, he could report that local and distant thunderstorms were two sources of radio noise, and a third source was “a very steady hiss-type static, the origin of which is not yet known.”</a:t>
            </a:r>
          </a:p>
          <a:p>
            <a:r>
              <a:rPr lang="en-US" baseline="0" dirty="0"/>
              <a:t>By 1933, he was unambiguously able to demonstrate that the source of the signals was outside the earth, and presented a report entitled “electrical disturbances apparently of extraterrestrial origin.” And so radio astronomy was born.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635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hasCustomPrompt="1"/>
          </p:nvPr>
        </p:nvSpPr>
        <p:spPr>
          <a:xfrm>
            <a:off x="1371600" y="1803405"/>
            <a:ext cx="9448800" cy="1825096"/>
          </a:xfrm>
        </p:spPr>
        <p:txBody>
          <a:bodyPr anchor="b">
            <a:normAutofit/>
          </a:bodyPr>
          <a:lstStyle>
            <a:lvl1pPr algn="l">
              <a:defRPr sz="6000" cap="none">
                <a:latin typeface="Comic Sans MS" panose="030F0702030302020204" pitchFamily="66" charset="0"/>
              </a:defRPr>
            </a:lvl1pPr>
          </a:lstStyle>
          <a:p>
            <a:r>
              <a:rPr lang="en-US" dirty="0"/>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400">
                <a:latin typeface="Comic Sans MS" panose="030F070203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077200" y="1430866"/>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6099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hasCustomPrompt="1"/>
          </p:nvPr>
        </p:nvSpPr>
        <p:spPr>
          <a:xfrm>
            <a:off x="694268" y="253020"/>
            <a:ext cx="10820399" cy="825009"/>
          </a:xfrm>
        </p:spPr>
        <p:txBody>
          <a:bodyPr anchor="b">
            <a:normAutofit/>
          </a:bodyPr>
          <a:lstStyle>
            <a:lvl1pPr algn="ctr">
              <a:defRPr sz="4000" cap="none">
                <a:latin typeface="Comic Sans MS" panose="030F0702030302020204" pitchFamily="66" charset="0"/>
              </a:defRPr>
            </a:lvl1pPr>
          </a:lstStyle>
          <a:p>
            <a:r>
              <a:rPr lang="en-US" dirty="0"/>
              <a:t>Click to edit master title style</a:t>
            </a:r>
          </a:p>
        </p:txBody>
      </p:sp>
      <p:sp>
        <p:nvSpPr>
          <p:cNvPr id="3" name="Text Placeholder 2"/>
          <p:cNvSpPr>
            <a:spLocks noGrp="1"/>
          </p:cNvSpPr>
          <p:nvPr>
            <p:ph type="body" idx="1"/>
          </p:nvPr>
        </p:nvSpPr>
        <p:spPr>
          <a:xfrm>
            <a:off x="1024467" y="1386038"/>
            <a:ext cx="10490200" cy="3220987"/>
          </a:xfrm>
        </p:spPr>
        <p:txBody>
          <a:bodyPr>
            <a:normAutofit/>
          </a:bodyPr>
          <a:lstStyle>
            <a:lvl1pPr marL="342900" indent="-342900" algn="l">
              <a:buFont typeface="Arial" panose="020B0604020202020204" pitchFamily="34" charset="0"/>
              <a:buChar char="•"/>
              <a:defRPr sz="2800">
                <a:solidFill>
                  <a:schemeClr val="tx1">
                    <a:tint val="75000"/>
                  </a:schemeClr>
                </a:solidFill>
                <a:latin typeface="Comic Sans MS" panose="030F0702030302020204" pitchFamily="66" charset="0"/>
              </a:defRPr>
            </a:lvl1pPr>
            <a:lvl2pPr marL="800100" indent="-342900">
              <a:buFont typeface="Wingdings" panose="05000000000000000000" pitchFamily="2" charset="2"/>
              <a:buChar char="Ø"/>
              <a:defRPr sz="2400">
                <a:solidFill>
                  <a:schemeClr val="tx1">
                    <a:tint val="75000"/>
                  </a:schemeClr>
                </a:solidFill>
                <a:latin typeface="Comic Sans MS" panose="030F0702030302020204" pitchFamily="66" charset="0"/>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a:p>
            <a:pPr lvl="1"/>
            <a:endParaRPr lang="en-US" dirty="0"/>
          </a:p>
        </p:txBody>
      </p:sp>
    </p:spTree>
    <p:extLst>
      <p:ext uri="{BB962C8B-B14F-4D97-AF65-F5344CB8AC3E}">
        <p14:creationId xmlns:p14="http://schemas.microsoft.com/office/powerpoint/2010/main" val="367528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3751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349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4949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17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9941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26103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5122356"/>
      </p:ext>
    </p:extLst>
  </p:cSld>
  <p:clrMap bg1="dk1" tx1="lt1" bg2="dk2" tx2="lt2" accent1="accent1" accent2="accent2" accent3="accent3" accent4="accent4" accent5="accent5" accent6="accent6" hlink="hlink" folHlink="folHlink"/>
  <p:sldLayoutIdLst>
    <p:sldLayoutId id="2147483661" r:id="rId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2657664"/>
      </p:ext>
    </p:extLst>
  </p:cSld>
  <p:clrMap bg1="dk1" tx1="lt1" bg2="dk2" tx2="lt2" accent1="accent1" accent2="accent2" accent3="accent3" accent4="accent4" accent5="accent5" accent6="accent6" hlink="hlink" folHlink="folHlink"/>
  <p:sldLayoutIdLst>
    <p:sldLayoutId id="2147483663" r:id="rId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2169035231"/>
      </p:ext>
    </p:extLst>
  </p:cSld>
  <p:clrMap bg1="dk1" tx1="lt1" bg2="dk2" tx2="lt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87633264"/>
      </p:ext>
    </p:extLst>
  </p:cSld>
  <p:clrMap bg1="dk1" tx1="lt1" bg2="dk2" tx2="lt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587848881"/>
      </p:ext>
    </p:extLst>
  </p:cSld>
  <p:clrMap bg1="dk1" tx1="lt1" bg2="dk2" tx2="lt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2502933484"/>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2348954817"/>
      </p:ext>
    </p:extLst>
  </p:cSld>
  <p:clrMap bg1="dk1" tx1="lt1" bg2="dk2" tx2="lt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986703417"/>
      </p:ext>
    </p:extLst>
  </p:cSld>
  <p:clrMap bg1="dk1" tx1="lt1" bg2="dk2" tx2="lt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zDmEA8x0n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Radio – a little more . .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380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NASA’s tour of the EM spectrum videos</a:t>
            </a:r>
          </a:p>
        </p:txBody>
      </p:sp>
      <p:sp>
        <p:nvSpPr>
          <p:cNvPr id="3" name="Text Placeholder 2"/>
          <p:cNvSpPr>
            <a:spLocks noGrp="1"/>
          </p:cNvSpPr>
          <p:nvPr>
            <p:ph type="body" idx="1"/>
          </p:nvPr>
        </p:nvSpPr>
        <p:spPr/>
        <p:txBody>
          <a:bodyPr/>
          <a:lstStyle/>
          <a:p>
            <a:r>
              <a:rPr lang="en-US" dirty="0"/>
              <a:t>Good videos!</a:t>
            </a:r>
          </a:p>
          <a:p>
            <a:pPr lvl="1"/>
            <a:r>
              <a:rPr lang="en-US" dirty="0"/>
              <a:t>Radio</a:t>
            </a:r>
          </a:p>
          <a:p>
            <a:pPr lvl="2"/>
            <a:r>
              <a:rPr lang="en-US" dirty="0">
                <a:hlinkClick r:id="rId2"/>
              </a:rPr>
              <a:t>https://www.youtube.com/watch?v=OzDmEA8x0nQ</a:t>
            </a:r>
            <a:endParaRPr lang="en-US" dirty="0"/>
          </a:p>
          <a:p>
            <a:pPr lvl="2"/>
            <a:endParaRPr lang="en-US" dirty="0"/>
          </a:p>
        </p:txBody>
      </p:sp>
    </p:spTree>
    <p:extLst>
      <p:ext uri="{BB962C8B-B14F-4D97-AF65-F5344CB8AC3E}">
        <p14:creationId xmlns:p14="http://schemas.microsoft.com/office/powerpoint/2010/main" val="230897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865840"/>
          </a:xfrm>
        </p:spPr>
        <p:txBody>
          <a:bodyPr>
            <a:normAutofit/>
          </a:bodyPr>
          <a:lstStyle/>
          <a:p>
            <a:r>
              <a:rPr lang="en-US" sz="6600" dirty="0">
                <a:latin typeface="Apple Chancery"/>
                <a:cs typeface="Apple Chancery"/>
              </a:rPr>
              <a:t>How did we come to “see” radio waves?</a:t>
            </a:r>
          </a:p>
        </p:txBody>
      </p:sp>
      <p:sp>
        <p:nvSpPr>
          <p:cNvPr id="3" name="Title 1"/>
          <p:cNvSpPr txBox="1">
            <a:spLocks/>
          </p:cNvSpPr>
          <p:nvPr/>
        </p:nvSpPr>
        <p:spPr>
          <a:xfrm>
            <a:off x="1981200" y="3140479"/>
            <a:ext cx="8229600" cy="2436437"/>
          </a:xfrm>
          <a:prstGeom prst="rect">
            <a:avLst/>
          </a:prstGeom>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latin typeface="Lucida Calligraphy"/>
                <a:ea typeface="+mj-ea"/>
                <a:cs typeface="Lucida Calligraphy"/>
              </a:rPr>
              <a:t>When and where did this journey start?</a:t>
            </a:r>
          </a:p>
        </p:txBody>
      </p:sp>
      <p:sp>
        <p:nvSpPr>
          <p:cNvPr id="4" name="TextBox 3"/>
          <p:cNvSpPr txBox="1"/>
          <p:nvPr/>
        </p:nvSpPr>
        <p:spPr>
          <a:xfrm>
            <a:off x="3134466" y="5576916"/>
            <a:ext cx="62440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ysClr val="windowText" lastClr="000000"/>
                </a:solidFill>
                <a:effectLst/>
                <a:uLnTx/>
                <a:uFillTx/>
                <a:latin typeface="Apple Chancery"/>
                <a:cs typeface="Apple Chancery"/>
              </a:rPr>
              <a:t>In 1886 in Germany . . . </a:t>
            </a:r>
          </a:p>
        </p:txBody>
      </p:sp>
    </p:spTree>
    <p:extLst>
      <p:ext uri="{BB962C8B-B14F-4D97-AF65-F5344CB8AC3E}">
        <p14:creationId xmlns:p14="http://schemas.microsoft.com/office/powerpoint/2010/main" val="40054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71700" y="419100"/>
            <a:ext cx="2616200" cy="3403600"/>
          </a:xfrm>
          <a:prstGeom prst="rect">
            <a:avLst/>
          </a:prstGeom>
        </p:spPr>
      </p:pic>
      <p:pic>
        <p:nvPicPr>
          <p:cNvPr id="6" name="Picture 5"/>
          <p:cNvPicPr>
            <a:picLocks noChangeAspect="1"/>
          </p:cNvPicPr>
          <p:nvPr/>
        </p:nvPicPr>
        <p:blipFill>
          <a:blip r:embed="rId4"/>
          <a:stretch>
            <a:fillRect/>
          </a:stretch>
        </p:blipFill>
        <p:spPr>
          <a:xfrm>
            <a:off x="6070087" y="419100"/>
            <a:ext cx="3759200" cy="2616200"/>
          </a:xfrm>
          <a:prstGeom prst="rect">
            <a:avLst/>
          </a:prstGeom>
        </p:spPr>
      </p:pic>
      <p:pic>
        <p:nvPicPr>
          <p:cNvPr id="7" name="Picture 6"/>
          <p:cNvPicPr>
            <a:picLocks noChangeAspect="1"/>
          </p:cNvPicPr>
          <p:nvPr/>
        </p:nvPicPr>
        <p:blipFill>
          <a:blip r:embed="rId5"/>
          <a:stretch>
            <a:fillRect/>
          </a:stretch>
        </p:blipFill>
        <p:spPr>
          <a:xfrm>
            <a:off x="5195981" y="3822700"/>
            <a:ext cx="2971800" cy="2387600"/>
          </a:xfrm>
          <a:prstGeom prst="rect">
            <a:avLst/>
          </a:prstGeom>
        </p:spPr>
      </p:pic>
      <p:sp>
        <p:nvSpPr>
          <p:cNvPr id="8" name="TextBox 7"/>
          <p:cNvSpPr txBox="1"/>
          <p:nvPr/>
        </p:nvSpPr>
        <p:spPr>
          <a:xfrm>
            <a:off x="5109338" y="1"/>
            <a:ext cx="87395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Lucida Calligraphy"/>
                <a:cs typeface="Lucida Calligraphy"/>
              </a:rPr>
              <a:t>1886</a:t>
            </a:r>
          </a:p>
        </p:txBody>
      </p:sp>
      <p:sp>
        <p:nvSpPr>
          <p:cNvPr id="9" name="TextBox 8"/>
          <p:cNvSpPr txBox="1"/>
          <p:nvPr/>
        </p:nvSpPr>
        <p:spPr>
          <a:xfrm>
            <a:off x="2450845" y="3989584"/>
            <a:ext cx="2173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ucida Calligraphy"/>
                <a:cs typeface="Lucida Calligraphy"/>
              </a:rPr>
              <a:t>Heinrich Hertz</a:t>
            </a:r>
          </a:p>
        </p:txBody>
      </p:sp>
      <p:sp>
        <p:nvSpPr>
          <p:cNvPr id="10" name="TextBox 9"/>
          <p:cNvSpPr txBox="1"/>
          <p:nvPr/>
        </p:nvSpPr>
        <p:spPr>
          <a:xfrm>
            <a:off x="6253310" y="3075941"/>
            <a:ext cx="38289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ucida Calligraphy"/>
                <a:cs typeface="Lucida Calligraphy"/>
              </a:rPr>
              <a:t>The lecture hall in Karlsruhe</a:t>
            </a:r>
          </a:p>
        </p:txBody>
      </p:sp>
      <p:sp>
        <p:nvSpPr>
          <p:cNvPr id="11" name="TextBox 10"/>
          <p:cNvSpPr txBox="1"/>
          <p:nvPr/>
        </p:nvSpPr>
        <p:spPr>
          <a:xfrm>
            <a:off x="5195981" y="6353709"/>
            <a:ext cx="31033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ucida Calligraphy"/>
                <a:cs typeface="Lucida Calligraphy"/>
              </a:rPr>
              <a:t>Elisabeth and Heinrich</a:t>
            </a:r>
          </a:p>
        </p:txBody>
      </p:sp>
    </p:spTree>
    <p:extLst>
      <p:ext uri="{BB962C8B-B14F-4D97-AF65-F5344CB8AC3E}">
        <p14:creationId xmlns:p14="http://schemas.microsoft.com/office/powerpoint/2010/main" val="37620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76_Marconi.jpg"/>
          <p:cNvPicPr>
            <a:picLocks noChangeAspect="1"/>
          </p:cNvPicPr>
          <p:nvPr/>
        </p:nvPicPr>
        <p:blipFill>
          <a:blip r:embed="rId3"/>
          <a:stretch>
            <a:fillRect/>
          </a:stretch>
        </p:blipFill>
        <p:spPr>
          <a:xfrm>
            <a:off x="1832617" y="205933"/>
            <a:ext cx="4274111" cy="3226954"/>
          </a:xfrm>
          <a:prstGeom prst="rect">
            <a:avLst/>
          </a:prstGeom>
        </p:spPr>
      </p:pic>
      <p:pic>
        <p:nvPicPr>
          <p:cNvPr id="3" name="Picture 2" descr="3546221377_f66647a133.jpg"/>
          <p:cNvPicPr>
            <a:picLocks noChangeAspect="1"/>
          </p:cNvPicPr>
          <p:nvPr/>
        </p:nvPicPr>
        <p:blipFill>
          <a:blip r:embed="rId4"/>
          <a:stretch>
            <a:fillRect/>
          </a:stretch>
        </p:blipFill>
        <p:spPr>
          <a:xfrm>
            <a:off x="3488278" y="4151355"/>
            <a:ext cx="3651479" cy="2344250"/>
          </a:xfrm>
          <a:prstGeom prst="rect">
            <a:avLst/>
          </a:prstGeom>
        </p:spPr>
      </p:pic>
      <p:pic>
        <p:nvPicPr>
          <p:cNvPr id="4" name="Picture 3" descr="Marconi_4.jpg"/>
          <p:cNvPicPr>
            <a:picLocks noChangeAspect="1"/>
          </p:cNvPicPr>
          <p:nvPr/>
        </p:nvPicPr>
        <p:blipFill>
          <a:blip r:embed="rId5"/>
          <a:stretch>
            <a:fillRect/>
          </a:stretch>
        </p:blipFill>
        <p:spPr>
          <a:xfrm>
            <a:off x="6727825" y="205933"/>
            <a:ext cx="3048000" cy="2406650"/>
          </a:xfrm>
          <a:prstGeom prst="rect">
            <a:avLst/>
          </a:prstGeom>
        </p:spPr>
      </p:pic>
      <p:pic>
        <p:nvPicPr>
          <p:cNvPr id="5" name="Picture 4" descr="Marconi_3.jpg"/>
          <p:cNvPicPr>
            <a:picLocks noChangeAspect="1"/>
          </p:cNvPicPr>
          <p:nvPr/>
        </p:nvPicPr>
        <p:blipFill>
          <a:blip r:embed="rId6"/>
          <a:stretch>
            <a:fillRect/>
          </a:stretch>
        </p:blipFill>
        <p:spPr>
          <a:xfrm>
            <a:off x="7712954" y="3748231"/>
            <a:ext cx="2286000" cy="1698625"/>
          </a:xfrm>
          <a:prstGeom prst="rect">
            <a:avLst/>
          </a:prstGeom>
        </p:spPr>
      </p:pic>
      <p:sp>
        <p:nvSpPr>
          <p:cNvPr id="6" name="TextBox 5"/>
          <p:cNvSpPr txBox="1"/>
          <p:nvPr/>
        </p:nvSpPr>
        <p:spPr>
          <a:xfrm>
            <a:off x="1832617" y="3505025"/>
            <a:ext cx="403187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ysClr val="windowText" lastClr="000000"/>
                </a:solidFill>
                <a:effectLst/>
                <a:uLnTx/>
                <a:uFillTx/>
                <a:latin typeface="Apple Chancery"/>
                <a:cs typeface="Apple Chancery"/>
              </a:rPr>
              <a:t>Guglielmo</a:t>
            </a:r>
            <a:r>
              <a:rPr kumimoji="0" lang="en-US" sz="3600" b="0" i="0" u="none" strike="noStrike" kern="0" cap="none" spc="0" normalizeH="0" baseline="0" noProof="0" dirty="0">
                <a:ln>
                  <a:noFill/>
                </a:ln>
                <a:solidFill>
                  <a:sysClr val="windowText" lastClr="000000"/>
                </a:solidFill>
                <a:effectLst/>
                <a:uLnTx/>
                <a:uFillTx/>
                <a:latin typeface="Apple Chancery"/>
                <a:cs typeface="Apple Chancery"/>
              </a:rPr>
              <a:t> Marconi</a:t>
            </a:r>
          </a:p>
        </p:txBody>
      </p:sp>
      <p:sp>
        <p:nvSpPr>
          <p:cNvPr id="7" name="TextBox 6"/>
          <p:cNvSpPr txBox="1"/>
          <p:nvPr/>
        </p:nvSpPr>
        <p:spPr>
          <a:xfrm>
            <a:off x="7445502" y="2883064"/>
            <a:ext cx="256106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r>
              <a:rPr kumimoji="0" lang="en-US" sz="1800" b="0" i="0" u="none" strike="noStrike" kern="0" cap="none" spc="0" normalizeH="0" baseline="30000" noProof="0" dirty="0">
                <a:ln>
                  <a:noFill/>
                </a:ln>
                <a:solidFill>
                  <a:sysClr val="windowText" lastClr="000000"/>
                </a:solidFill>
                <a:effectLst/>
                <a:uLnTx/>
                <a:uFillTx/>
              </a:rPr>
              <a:t>st</a:t>
            </a:r>
            <a:r>
              <a:rPr kumimoji="0" lang="en-US" sz="1800" b="0" i="0" u="none" strike="noStrike" kern="0" cap="none" spc="0" normalizeH="0" baseline="0" noProof="0" dirty="0">
                <a:ln>
                  <a:noFill/>
                </a:ln>
                <a:solidFill>
                  <a:sysClr val="windowText" lastClr="000000"/>
                </a:solidFill>
                <a:effectLst/>
                <a:uLnTx/>
                <a:uFillTx/>
              </a:rPr>
              <a:t> Trans-Atlantic Radio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Transmission 12/12/1901</a:t>
            </a:r>
          </a:p>
        </p:txBody>
      </p:sp>
    </p:spTree>
    <p:extLst>
      <p:ext uri="{BB962C8B-B14F-4D97-AF65-F5344CB8AC3E}">
        <p14:creationId xmlns:p14="http://schemas.microsoft.com/office/powerpoint/2010/main" val="21414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n_layers.jpg"/>
          <p:cNvPicPr>
            <a:picLocks noChangeAspect="1"/>
          </p:cNvPicPr>
          <p:nvPr/>
        </p:nvPicPr>
        <p:blipFill>
          <a:blip r:embed="rId3"/>
          <a:stretch>
            <a:fillRect/>
          </a:stretch>
        </p:blipFill>
        <p:spPr>
          <a:xfrm>
            <a:off x="1949442" y="206456"/>
            <a:ext cx="5864973" cy="3929366"/>
          </a:xfrm>
          <a:prstGeom prst="rect">
            <a:avLst/>
          </a:prstGeom>
        </p:spPr>
      </p:pic>
      <p:pic>
        <p:nvPicPr>
          <p:cNvPr id="3" name="Picture 2" descr="titanic_mesuem.jpg"/>
          <p:cNvPicPr>
            <a:picLocks noChangeAspect="1"/>
          </p:cNvPicPr>
          <p:nvPr/>
        </p:nvPicPr>
        <p:blipFill>
          <a:blip r:embed="rId4"/>
          <a:stretch>
            <a:fillRect/>
          </a:stretch>
        </p:blipFill>
        <p:spPr>
          <a:xfrm>
            <a:off x="5251692" y="3013916"/>
            <a:ext cx="5125445" cy="3844084"/>
          </a:xfrm>
          <a:prstGeom prst="rect">
            <a:avLst/>
          </a:prstGeom>
        </p:spPr>
      </p:pic>
    </p:spTree>
    <p:extLst>
      <p:ext uri="{BB962C8B-B14F-4D97-AF65-F5344CB8AC3E}">
        <p14:creationId xmlns:p14="http://schemas.microsoft.com/office/powerpoint/2010/main" val="15112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_7112_terr_ionosphere.jpg"/>
          <p:cNvPicPr>
            <a:picLocks noChangeAspect="1"/>
          </p:cNvPicPr>
          <p:nvPr/>
        </p:nvPicPr>
        <p:blipFill>
          <a:blip r:embed="rId3"/>
          <a:stretch>
            <a:fillRect/>
          </a:stretch>
        </p:blipFill>
        <p:spPr>
          <a:xfrm>
            <a:off x="1884440" y="209209"/>
            <a:ext cx="8255774" cy="6293640"/>
          </a:xfrm>
          <a:prstGeom prst="rect">
            <a:avLst/>
          </a:prstGeom>
        </p:spPr>
      </p:pic>
    </p:spTree>
    <p:extLst>
      <p:ext uri="{BB962C8B-B14F-4D97-AF65-F5344CB8AC3E}">
        <p14:creationId xmlns:p14="http://schemas.microsoft.com/office/powerpoint/2010/main" val="350800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t-janskys.jpg"/>
          <p:cNvPicPr>
            <a:picLocks noChangeAspect="1"/>
          </p:cNvPicPr>
          <p:nvPr/>
        </p:nvPicPr>
        <p:blipFill>
          <a:blip r:embed="rId3"/>
          <a:stretch>
            <a:fillRect/>
          </a:stretch>
        </p:blipFill>
        <p:spPr>
          <a:xfrm>
            <a:off x="4488477" y="1660305"/>
            <a:ext cx="5757049" cy="4363237"/>
          </a:xfrm>
          <a:prstGeom prst="rect">
            <a:avLst/>
          </a:prstGeom>
        </p:spPr>
      </p:pic>
      <p:sp>
        <p:nvSpPr>
          <p:cNvPr id="4" name="TextBox 3"/>
          <p:cNvSpPr txBox="1"/>
          <p:nvPr/>
        </p:nvSpPr>
        <p:spPr>
          <a:xfrm>
            <a:off x="4750790" y="772249"/>
            <a:ext cx="2644679"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Lucida Calligraphy"/>
                <a:cs typeface="Lucida Calligraphy"/>
              </a:rPr>
              <a:t>Karl </a:t>
            </a:r>
            <a:r>
              <a:rPr kumimoji="0" lang="en-US" sz="2800" b="0" i="0" u="none" strike="noStrike" kern="0" cap="none" spc="0" normalizeH="0" baseline="0" noProof="0" dirty="0" err="1">
                <a:ln>
                  <a:noFill/>
                </a:ln>
                <a:solidFill>
                  <a:sysClr val="windowText" lastClr="000000"/>
                </a:solidFill>
                <a:effectLst/>
                <a:uLnTx/>
                <a:uFillTx/>
                <a:latin typeface="Lucida Calligraphy"/>
                <a:cs typeface="Lucida Calligraphy"/>
              </a:rPr>
              <a:t>Jansky</a:t>
            </a:r>
            <a:endParaRPr kumimoji="0" lang="en-US" sz="2800" b="0" i="0" u="none" strike="noStrike" kern="0" cap="none" spc="0" normalizeH="0" baseline="0" noProof="0" dirty="0">
              <a:ln>
                <a:noFill/>
              </a:ln>
              <a:solidFill>
                <a:sysClr val="windowText" lastClr="000000"/>
              </a:solidFill>
              <a:effectLst/>
              <a:uLnTx/>
              <a:uFillTx/>
              <a:latin typeface="Lucida Calligraphy"/>
              <a:cs typeface="Lucida Calligraphy"/>
            </a:endParaRPr>
          </a:p>
        </p:txBody>
      </p:sp>
      <p:sp>
        <p:nvSpPr>
          <p:cNvPr id="5" name="TextBox 4"/>
          <p:cNvSpPr txBox="1"/>
          <p:nvPr/>
        </p:nvSpPr>
        <p:spPr>
          <a:xfrm>
            <a:off x="5883599" y="6073170"/>
            <a:ext cx="35843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Lucida Calligraphy"/>
                <a:cs typeface="Lucida Calligraphy"/>
              </a:rPr>
              <a:t>Jansky’s</a:t>
            </a:r>
            <a:r>
              <a:rPr kumimoji="0" lang="en-US" sz="2800" b="0" i="0" u="none" strike="noStrike" kern="0" cap="none" spc="0" normalizeH="0" baseline="0" noProof="0" dirty="0">
                <a:ln>
                  <a:noFill/>
                </a:ln>
                <a:solidFill>
                  <a:sysClr val="windowText" lastClr="000000"/>
                </a:solidFill>
                <a:effectLst/>
                <a:uLnTx/>
                <a:uFillTx/>
                <a:latin typeface="Lucida Calligraphy"/>
                <a:cs typeface="Lucida Calligraphy"/>
              </a:rPr>
              <a:t> antenna</a:t>
            </a:r>
          </a:p>
        </p:txBody>
      </p:sp>
      <p:pic>
        <p:nvPicPr>
          <p:cNvPr id="6" name="Picture 2"/>
          <p:cNvPicPr>
            <a:picLocks noChangeAspect="1" noChangeArrowheads="1"/>
          </p:cNvPicPr>
          <p:nvPr/>
        </p:nvPicPr>
        <p:blipFill>
          <a:blip r:embed="rId4"/>
          <a:srcRect/>
          <a:stretch>
            <a:fillRect/>
          </a:stretch>
        </p:blipFill>
        <p:spPr bwMode="auto">
          <a:xfrm>
            <a:off x="1828801" y="304800"/>
            <a:ext cx="2486025" cy="3200400"/>
          </a:xfrm>
          <a:prstGeom prst="rect">
            <a:avLst/>
          </a:prstGeom>
          <a:noFill/>
          <a:ln w="9525">
            <a:noFill/>
            <a:miter lim="800000"/>
            <a:headEnd/>
            <a:tailEnd/>
          </a:ln>
        </p:spPr>
      </p:pic>
    </p:spTree>
    <p:extLst>
      <p:ext uri="{BB962C8B-B14F-4D97-AF65-F5344CB8AC3E}">
        <p14:creationId xmlns:p14="http://schemas.microsoft.com/office/powerpoint/2010/main" val="30243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Widescreen</PresentationFormat>
  <Paragraphs>38</Paragraphs>
  <Slides>8</Slides>
  <Notes>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8</vt:i4>
      </vt:variant>
    </vt:vector>
  </HeadingPairs>
  <TitlesOfParts>
    <vt:vector size="23" baseType="lpstr">
      <vt:lpstr>Apple Chancery</vt:lpstr>
      <vt:lpstr>Arial</vt:lpstr>
      <vt:lpstr>Calibri</vt:lpstr>
      <vt:lpstr>Century Gothic</vt:lpstr>
      <vt:lpstr>Comic Sans MS</vt:lpstr>
      <vt:lpstr>Lucida Calligraphy</vt:lpstr>
      <vt:lpstr>Wingdings</vt:lpstr>
      <vt:lpstr>Vapor Trail</vt:lpstr>
      <vt:lpstr>1_Vapor Trail</vt:lpstr>
      <vt:lpstr>1_Office Theme</vt:lpstr>
      <vt:lpstr>2_Office Theme</vt:lpstr>
      <vt:lpstr>3_Office Theme</vt:lpstr>
      <vt:lpstr>4_Office Theme</vt:lpstr>
      <vt:lpstr>5_Office Theme</vt:lpstr>
      <vt:lpstr>6_Office Theme</vt:lpstr>
      <vt:lpstr>Radio – a little more . . .</vt:lpstr>
      <vt:lpstr>NASA’s tour of the EM spectrum videos</vt:lpstr>
      <vt:lpstr>How did we come to “see” radio waves?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 a little more . . .</dc:title>
  <dc:creator>Kathy Gustavson</dc:creator>
  <cp:lastModifiedBy>Kathy Gustavson</cp:lastModifiedBy>
  <cp:revision>3</cp:revision>
  <dcterms:created xsi:type="dcterms:W3CDTF">2017-03-11T00:35:15Z</dcterms:created>
  <dcterms:modified xsi:type="dcterms:W3CDTF">2017-03-11T00:38:07Z</dcterms:modified>
</cp:coreProperties>
</file>