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1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7027863" cy="9239250"/>
  <p:embeddedFontLst>
    <p:embeddedFont>
      <p:font typeface="Architects Daughter" panose="020B0604020202020204" charset="0"/>
      <p:regular r:id="rId5"/>
    </p:embeddedFont>
    <p:embeddedFont>
      <p:font typeface="Comic Sans MS" panose="030F0702030302020204" pitchFamily="66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60" d="100"/>
          <a:sy n="60" d="100"/>
        </p:scale>
        <p:origin x="146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693738"/>
            <a:ext cx="4618037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2787" y="4388644"/>
            <a:ext cx="5622290" cy="415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934" tIns="92934" rIns="92934" bIns="92934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Exemplo_Mendel.jpg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publicdomainvectors.org/en/free-clipart/Man-in-DNA/71287.html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fwa1_1waIg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youtube.com/watch?v=FZHs-TZtWKQ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3be839b220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693738"/>
            <a:ext cx="4618037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3be839b220_0_147:notes"/>
          <p:cNvSpPr txBox="1">
            <a:spLocks noGrp="1"/>
          </p:cNvSpPr>
          <p:nvPr>
            <p:ph type="body" idx="1"/>
          </p:nvPr>
        </p:nvSpPr>
        <p:spPr>
          <a:xfrm>
            <a:off x="702787" y="4388644"/>
            <a:ext cx="5622290" cy="4157663"/>
          </a:xfrm>
          <a:prstGeom prst="rect">
            <a:avLst/>
          </a:prstGeom>
        </p:spPr>
        <p:txBody>
          <a:bodyPr spcFirstLastPara="1" wrap="square" lIns="92934" tIns="92934" rIns="92934" bIns="92934" anchor="t" anchorCtr="0">
            <a:noAutofit/>
          </a:bodyPr>
          <a:lstStyle/>
          <a:p>
            <a:pPr marL="0" indent="0">
              <a:buNone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https://commons.wikimedia.org/wiki/File:Exemplo_Mendel.jpg</a:t>
            </a:r>
            <a:endParaRPr dirty="0"/>
          </a:p>
          <a:p>
            <a:pPr marL="0" indent="0">
              <a:buNone/>
            </a:pPr>
            <a:r>
              <a:rPr lang="en" u="sng" dirty="0">
                <a:solidFill>
                  <a:schemeClr val="hlink"/>
                </a:solidFill>
                <a:hlinkClick r:id="rId4"/>
              </a:rPr>
              <a:t>https://publicdomainvectors.org/en/free-clipart/Man-in-DNA/71287.html</a:t>
            </a:r>
            <a:endParaRPr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3bc5f24aa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693738"/>
            <a:ext cx="4618037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3bc5f24aab_0_3:notes"/>
          <p:cNvSpPr txBox="1">
            <a:spLocks noGrp="1"/>
          </p:cNvSpPr>
          <p:nvPr>
            <p:ph type="body" idx="1"/>
          </p:nvPr>
        </p:nvSpPr>
        <p:spPr>
          <a:xfrm>
            <a:off x="702787" y="4388644"/>
            <a:ext cx="5622290" cy="4157663"/>
          </a:xfrm>
          <a:prstGeom prst="rect">
            <a:avLst/>
          </a:prstGeom>
        </p:spPr>
        <p:txBody>
          <a:bodyPr spcFirstLastPara="1" wrap="square" lIns="92934" tIns="92934" rIns="92934" bIns="92934" anchor="t" anchorCtr="0">
            <a:noAutofit/>
          </a:bodyPr>
          <a:lstStyle/>
          <a:p>
            <a:pPr marL="0" indent="0">
              <a:buNone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https://www.youtube.com/watch?v=xfwa1_1waIg</a:t>
            </a:r>
            <a:endParaRPr dirty="0"/>
          </a:p>
          <a:p>
            <a:pPr marL="0" indent="0">
              <a:buNone/>
            </a:pPr>
            <a:r>
              <a:rPr lang="en" u="sng" dirty="0">
                <a:solidFill>
                  <a:schemeClr val="hlink"/>
                </a:solidFill>
                <a:hlinkClick r:id="rId4"/>
              </a:rPr>
              <a:t>https://www.youtube.com/watch?v=FZHs-TZtWKQ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2 1">
  <p:cSld name="12 1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/>
        </p:nvSpPr>
        <p:spPr>
          <a:xfrm>
            <a:off x="9144000" y="6488668"/>
            <a:ext cx="6501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front</a:t>
            </a:r>
            <a:endParaRPr sz="1800" b="0" i="0" u="none" strike="noStrike" cap="none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52" name="Google Shape;52;p13"/>
          <p:cNvSpPr txBox="1"/>
          <p:nvPr/>
        </p:nvSpPr>
        <p:spPr>
          <a:xfrm>
            <a:off x="-863600" y="6488668"/>
            <a:ext cx="6192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back</a:t>
            </a:r>
            <a:endParaRPr sz="1800" b="0" i="0" u="none" strike="noStrike" cap="none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53" name="Google Shape;53;p13"/>
          <p:cNvSpPr txBox="1"/>
          <p:nvPr/>
        </p:nvSpPr>
        <p:spPr>
          <a:xfrm>
            <a:off x="0" y="6488668"/>
            <a:ext cx="3753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12</a:t>
            </a:r>
            <a:endParaRPr sz="1800" b="0" i="0" u="none" strike="noStrike" cap="none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54" name="Google Shape;54;p13"/>
          <p:cNvSpPr txBox="1"/>
          <p:nvPr/>
        </p:nvSpPr>
        <p:spPr>
          <a:xfrm>
            <a:off x="8842314" y="6488668"/>
            <a:ext cx="301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0" i="0" u="none" strike="noStrike" cap="none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1</a:t>
            </a:r>
            <a:endParaRPr sz="1800" b="0" i="0" u="none" strike="noStrike" cap="none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www.khanacademy.org/science/ap-biology/gene-expression-and-regulation/translation/a/intro-to-gene-expression-central-dogma" TargetMode="External"/><Relationship Id="rId7" Type="http://schemas.openxmlformats.org/officeDocument/2006/relationships/hyperlink" Target="https://www.cnn.com/2018/03/14/health/scott-kelly-dna-nasa-twins-study/index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publicdomainvectors.org/en/free-clipart/Man-in-DNA/71287.html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FZHs-TZtWKQ" TargetMode="External"/><Relationship Id="rId3" Type="http://schemas.openxmlformats.org/officeDocument/2006/relationships/hyperlink" Target="https://www.science.org/doi/10.1126/science.aau8650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ommons.wikimedia.org/wiki/File:Central_dogma_of_molecular_biology_colorized%2Bspecial_transfer.png" TargetMode="External"/><Relationship Id="rId5" Type="http://schemas.openxmlformats.org/officeDocument/2006/relationships/hyperlink" Target="https://www.youtube.com/watch?v=xfwa1_1waIg" TargetMode="External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Google Shape;62;p15"/>
          <p:cNvCxnSpPr/>
          <p:nvPr/>
        </p:nvCxnSpPr>
        <p:spPr>
          <a:xfrm>
            <a:off x="4572000" y="-29950"/>
            <a:ext cx="20100" cy="689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3" name="Google Shape;63;p15"/>
          <p:cNvSpPr txBox="1"/>
          <p:nvPr/>
        </p:nvSpPr>
        <p:spPr>
          <a:xfrm>
            <a:off x="8943300" y="6566400"/>
            <a:ext cx="200700" cy="2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  <p:sp>
        <p:nvSpPr>
          <p:cNvPr id="64" name="Google Shape;64;p15"/>
          <p:cNvSpPr txBox="1"/>
          <p:nvPr/>
        </p:nvSpPr>
        <p:spPr>
          <a:xfrm>
            <a:off x="0" y="6566400"/>
            <a:ext cx="274200" cy="2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</a:t>
            </a:r>
            <a:endParaRPr/>
          </a:p>
        </p:txBody>
      </p:sp>
      <p:sp>
        <p:nvSpPr>
          <p:cNvPr id="65" name="Google Shape;65;p15"/>
          <p:cNvSpPr txBox="1"/>
          <p:nvPr/>
        </p:nvSpPr>
        <p:spPr>
          <a:xfrm>
            <a:off x="0" y="6457800"/>
            <a:ext cx="377700" cy="40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6" name="Google Shape;66;p15"/>
          <p:cNvSpPr txBox="1"/>
          <p:nvPr/>
        </p:nvSpPr>
        <p:spPr>
          <a:xfrm>
            <a:off x="243625" y="730875"/>
            <a:ext cx="3423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5"/>
          <p:cNvSpPr txBox="1"/>
          <p:nvPr/>
        </p:nvSpPr>
        <p:spPr>
          <a:xfrm>
            <a:off x="6821450" y="0"/>
            <a:ext cx="23775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Name___________________________</a:t>
            </a: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0" y="6457800"/>
            <a:ext cx="377700" cy="400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243625" y="730875"/>
            <a:ext cx="3423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5"/>
          <p:cNvSpPr/>
          <p:nvPr/>
        </p:nvSpPr>
        <p:spPr>
          <a:xfrm>
            <a:off x="5858100" y="3523726"/>
            <a:ext cx="2796747" cy="5345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dk1"/>
                </a:solidFill>
                <a:latin typeface="Arial"/>
              </a:rPr>
              <a:t>Results</a:t>
            </a:r>
          </a:p>
        </p:txBody>
      </p:sp>
      <p:sp>
        <p:nvSpPr>
          <p:cNvPr id="71" name="Google Shape;71;p15"/>
          <p:cNvSpPr txBox="1"/>
          <p:nvPr/>
        </p:nvSpPr>
        <p:spPr>
          <a:xfrm>
            <a:off x="4737075" y="5541300"/>
            <a:ext cx="4227000" cy="12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/>
              <a:t>Predict: What kind of environmental factors in space could lead to this change in gene expression?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_______________________________________________</a:t>
            </a:r>
            <a:r>
              <a:rPr lang="en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____________________________________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____________________________________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6821450" y="0"/>
            <a:ext cx="23775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Name___________________________</a:t>
            </a: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5"/>
          <p:cNvSpPr/>
          <p:nvPr/>
        </p:nvSpPr>
        <p:spPr>
          <a:xfrm>
            <a:off x="4769350" y="730875"/>
            <a:ext cx="2420492" cy="4724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dk1"/>
                </a:solidFill>
                <a:latin typeface="Arial"/>
              </a:rPr>
              <a:t>Gene Expression</a:t>
            </a:r>
          </a:p>
        </p:txBody>
      </p:sp>
      <p:sp>
        <p:nvSpPr>
          <p:cNvPr id="74" name="Google Shape;74;p15"/>
          <p:cNvSpPr txBox="1"/>
          <p:nvPr/>
        </p:nvSpPr>
        <p:spPr>
          <a:xfrm>
            <a:off x="4690825" y="4110950"/>
            <a:ext cx="4363200" cy="14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Scientists examined Scott’s genome in space and compared it to Mark’s genome on Earth. They discovered that 91.3% of Scott’s genome returned to normal after landing. BUT this leaves almost 9% of his genome still producing proteins different from the proteins he was producing before his year in space.  </a:t>
            </a:r>
            <a:endParaRPr sz="1200"/>
          </a:p>
        </p:txBody>
      </p:sp>
      <p:sp>
        <p:nvSpPr>
          <p:cNvPr id="75" name="Google Shape;75;p15"/>
          <p:cNvSpPr txBox="1"/>
          <p:nvPr/>
        </p:nvSpPr>
        <p:spPr>
          <a:xfrm>
            <a:off x="101900" y="1357625"/>
            <a:ext cx="4279500" cy="61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>
                <a:solidFill>
                  <a:schemeClr val="dk1"/>
                </a:solidFill>
              </a:rPr>
              <a:t>What does it mean that Scott’s gene expression changed? 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</a:t>
            </a:r>
            <a:r>
              <a:rPr lang="en" sz="1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______________________________________________________________________________________________________________________________________</a:t>
            </a:r>
            <a:endParaRPr sz="16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" sz="1300" dirty="0">
                <a:solidFill>
                  <a:schemeClr val="dk1"/>
                </a:solidFill>
              </a:rPr>
              <a:t>Did Scott look different due to these changes? Why or why not? </a:t>
            </a:r>
            <a:endParaRPr sz="13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" sz="1600" dirty="0">
                <a:solidFill>
                  <a:schemeClr val="dk1"/>
                </a:solidFill>
              </a:rPr>
              <a:t>____________________________________________________________________________________________________________</a:t>
            </a:r>
            <a:endParaRPr sz="13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3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>
                <a:solidFill>
                  <a:schemeClr val="dk1"/>
                </a:solidFill>
              </a:rPr>
              <a:t>What does it mean that some of Scott’s gene expression did not change back after spaceflight? </a:t>
            </a:r>
            <a:r>
              <a:rPr lang="en" sz="1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____________________________________________________________________________________________________________</a:t>
            </a:r>
            <a:endParaRPr sz="13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dirty="0">
                <a:solidFill>
                  <a:schemeClr val="dk1"/>
                </a:solidFill>
              </a:rPr>
              <a:t>What does this tell us about what space does to our genes?</a:t>
            </a:r>
            <a:endParaRPr sz="1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dk1"/>
                </a:solidFill>
              </a:rPr>
              <a:t>________________________________________________________________________</a:t>
            </a:r>
            <a:endParaRPr sz="16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6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600" dirty="0">
              <a:solidFill>
                <a:schemeClr val="dk1"/>
              </a:solidFill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1532700" y="190000"/>
            <a:ext cx="3059400" cy="10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Directions: Read this article and answer the questions below:</a:t>
            </a: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77" name="Google Shape;77;p15"/>
          <p:cNvSpPr txBox="1"/>
          <p:nvPr/>
        </p:nvSpPr>
        <p:spPr>
          <a:xfrm>
            <a:off x="7367100" y="601275"/>
            <a:ext cx="1647000" cy="7317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/>
              <a:t>A process that uses DNA to create proteins. These proteins are responsible for our traits</a:t>
            </a:r>
            <a:endParaRPr sz="1000" dirty="0"/>
          </a:p>
        </p:txBody>
      </p:sp>
      <p:sp>
        <p:nvSpPr>
          <p:cNvPr id="78" name="Google Shape;78;p15"/>
          <p:cNvSpPr txBox="1"/>
          <p:nvPr/>
        </p:nvSpPr>
        <p:spPr>
          <a:xfrm>
            <a:off x="-778650" y="2246075"/>
            <a:ext cx="2874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5"/>
          <p:cNvSpPr txBox="1"/>
          <p:nvPr/>
        </p:nvSpPr>
        <p:spPr>
          <a:xfrm>
            <a:off x="4712725" y="2528500"/>
            <a:ext cx="4319400" cy="534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/>
              <a:t>NASA scientists study gene expression to see if the body makes different proteins in microgravity</a:t>
            </a:r>
            <a:endParaRPr sz="1200" b="1"/>
          </a:p>
        </p:txBody>
      </p:sp>
      <p:pic>
        <p:nvPicPr>
          <p:cNvPr id="80" name="Google Shape;80;p15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51275" y="1402438"/>
            <a:ext cx="4442301" cy="854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5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712725" y="3139918"/>
            <a:ext cx="968175" cy="1014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5">
            <a:hlinkClick r:id="rId7"/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71777" y="97625"/>
            <a:ext cx="1439048" cy="140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5"/>
          <p:cNvSpPr txBox="1"/>
          <p:nvPr/>
        </p:nvSpPr>
        <p:spPr>
          <a:xfrm>
            <a:off x="1532700" y="571150"/>
            <a:ext cx="25602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u="sng" dirty="0">
                <a:solidFill>
                  <a:schemeClr val="accent5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https://www.cnn.com/2018/03/14/health/scott-kelly-dna-nasa-twins-study/index.html</a:t>
            </a:r>
            <a:r>
              <a:rPr lang="en" sz="1000" dirty="0">
                <a:solidFill>
                  <a:schemeClr val="dk1"/>
                </a:solidFill>
              </a:rPr>
              <a:t> </a:t>
            </a:r>
            <a:endParaRPr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Google Shape;88;p16"/>
          <p:cNvCxnSpPr/>
          <p:nvPr/>
        </p:nvCxnSpPr>
        <p:spPr>
          <a:xfrm>
            <a:off x="4572000" y="-29950"/>
            <a:ext cx="20100" cy="689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9" name="Google Shape;89;p16"/>
          <p:cNvSpPr txBox="1"/>
          <p:nvPr/>
        </p:nvSpPr>
        <p:spPr>
          <a:xfrm>
            <a:off x="8943300" y="6566400"/>
            <a:ext cx="200700" cy="2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</a:t>
            </a:r>
            <a:endParaRPr/>
          </a:p>
        </p:txBody>
      </p:sp>
      <p:sp>
        <p:nvSpPr>
          <p:cNvPr id="90" name="Google Shape;90;p16"/>
          <p:cNvSpPr txBox="1"/>
          <p:nvPr/>
        </p:nvSpPr>
        <p:spPr>
          <a:xfrm>
            <a:off x="0" y="6566400"/>
            <a:ext cx="274200" cy="2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</a:t>
            </a:r>
            <a:endParaRPr/>
          </a:p>
        </p:txBody>
      </p:sp>
      <p:sp>
        <p:nvSpPr>
          <p:cNvPr id="91" name="Google Shape;91;p16"/>
          <p:cNvSpPr txBox="1"/>
          <p:nvPr/>
        </p:nvSpPr>
        <p:spPr>
          <a:xfrm>
            <a:off x="8709550" y="6409075"/>
            <a:ext cx="377700" cy="400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2" name="Google Shape;92;p16"/>
          <p:cNvSpPr/>
          <p:nvPr/>
        </p:nvSpPr>
        <p:spPr>
          <a:xfrm>
            <a:off x="109613" y="101175"/>
            <a:ext cx="1655444" cy="38385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dk1"/>
                </a:solidFill>
                <a:latin typeface="Arial"/>
              </a:rPr>
              <a:t>Read</a:t>
            </a:r>
          </a:p>
        </p:txBody>
      </p:sp>
      <p:sp>
        <p:nvSpPr>
          <p:cNvPr id="93" name="Google Shape;93;p16"/>
          <p:cNvSpPr/>
          <p:nvPr/>
        </p:nvSpPr>
        <p:spPr>
          <a:xfrm>
            <a:off x="4683775" y="48725"/>
            <a:ext cx="2599933" cy="48825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dk1"/>
                </a:solidFill>
                <a:latin typeface="Arial"/>
              </a:rPr>
              <a:t>Analyze</a:t>
            </a:r>
          </a:p>
        </p:txBody>
      </p:sp>
      <p:sp>
        <p:nvSpPr>
          <p:cNvPr id="94" name="Google Shape;94;p16"/>
          <p:cNvSpPr/>
          <p:nvPr/>
        </p:nvSpPr>
        <p:spPr>
          <a:xfrm>
            <a:off x="63813" y="2818800"/>
            <a:ext cx="2007962" cy="38385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dk1"/>
                </a:solidFill>
                <a:latin typeface="Arial"/>
              </a:rPr>
              <a:t>Watch</a:t>
            </a:r>
          </a:p>
        </p:txBody>
      </p:sp>
      <p:sp>
        <p:nvSpPr>
          <p:cNvPr id="95" name="Google Shape;95;p16"/>
          <p:cNvSpPr txBox="1"/>
          <p:nvPr/>
        </p:nvSpPr>
        <p:spPr>
          <a:xfrm>
            <a:off x="1505038" y="5070550"/>
            <a:ext cx="2935200" cy="17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dirty="0"/>
              <a:t>Why might gene expression or the making of proteins change?</a:t>
            </a:r>
            <a:r>
              <a:rPr lang="en" sz="1600" dirty="0"/>
              <a:t> ________________________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600" dirty="0"/>
              <a:t>________________________________________________________________________</a:t>
            </a:r>
            <a:endParaRPr sz="1600" dirty="0"/>
          </a:p>
        </p:txBody>
      </p:sp>
      <p:sp>
        <p:nvSpPr>
          <p:cNvPr id="96" name="Google Shape;96;p16"/>
          <p:cNvSpPr txBox="1"/>
          <p:nvPr/>
        </p:nvSpPr>
        <p:spPr>
          <a:xfrm>
            <a:off x="89650" y="485025"/>
            <a:ext cx="4386000" cy="7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Genes are sections of DNA that are the code (or recipe) to make specific proteins in the body. Your DNA is </a:t>
            </a:r>
            <a:r>
              <a:rPr lang="en" sz="1200" b="1"/>
              <a:t>transcribed</a:t>
            </a:r>
            <a:r>
              <a:rPr lang="en" sz="1200"/>
              <a:t> into RNA, then this RNA is </a:t>
            </a:r>
            <a:r>
              <a:rPr lang="en" sz="1200" b="1"/>
              <a:t>translated</a:t>
            </a:r>
            <a:r>
              <a:rPr lang="en" sz="1200"/>
              <a:t> into proteins. </a:t>
            </a:r>
            <a:endParaRPr sz="1200"/>
          </a:p>
        </p:txBody>
      </p:sp>
      <p:pic>
        <p:nvPicPr>
          <p:cNvPr id="98" name="Google Shape;98;p16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17050" y="636800"/>
            <a:ext cx="2855449" cy="297405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6"/>
          <p:cNvSpPr txBox="1"/>
          <p:nvPr/>
        </p:nvSpPr>
        <p:spPr>
          <a:xfrm>
            <a:off x="4711300" y="3782300"/>
            <a:ext cx="4261200" cy="31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How did Scott’s (TW) collagen expression (production) change in flight? Did it return to ‘normal’? </a:t>
            </a: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________________________________________________________________________</a:t>
            </a: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____________________________________</a:t>
            </a: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How did Mark’s (HR) collagen expression (production) change while on Earth? Did it return to ‘normal’? </a:t>
            </a: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__________________________________________________________________________________________________________</a:t>
            </a:r>
            <a:endParaRPr sz="1600"/>
          </a:p>
        </p:txBody>
      </p:sp>
      <p:sp>
        <p:nvSpPr>
          <p:cNvPr id="100" name="Google Shape;100;p16"/>
          <p:cNvSpPr txBox="1"/>
          <p:nvPr/>
        </p:nvSpPr>
        <p:spPr>
          <a:xfrm>
            <a:off x="1373278" y="3297125"/>
            <a:ext cx="3338022" cy="5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chemeClr val="hlink"/>
                </a:solidFill>
                <a:hlinkClick r:id="rId5"/>
              </a:rPr>
              <a:t>https://www.youtube.com/watch?v=xfwa1_1waIg</a:t>
            </a:r>
            <a:endParaRPr sz="400"/>
          </a:p>
        </p:txBody>
      </p:sp>
      <p:pic>
        <p:nvPicPr>
          <p:cNvPr id="101" name="Google Shape;101;p16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190724" y="1152325"/>
            <a:ext cx="2229276" cy="1815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6"/>
          <p:cNvSpPr txBox="1"/>
          <p:nvPr/>
        </p:nvSpPr>
        <p:spPr>
          <a:xfrm>
            <a:off x="-2503750" y="-3318875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6"/>
          <p:cNvSpPr txBox="1"/>
          <p:nvPr/>
        </p:nvSpPr>
        <p:spPr>
          <a:xfrm>
            <a:off x="109625" y="1152325"/>
            <a:ext cx="2081100" cy="14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Gene expression refers to the amount of a protein that gets made at certain times. If gene expression changes, the amount of certain proteins in the body changes!</a:t>
            </a:r>
            <a:endParaRPr sz="1200">
              <a:solidFill>
                <a:schemeClr val="dk1"/>
              </a:solidFill>
            </a:endParaRPr>
          </a:p>
        </p:txBody>
      </p:sp>
      <p:pic>
        <p:nvPicPr>
          <p:cNvPr id="104" name="Google Shape;104;p16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30100" y="3863649"/>
            <a:ext cx="1422700" cy="140655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6"/>
          <p:cNvSpPr txBox="1"/>
          <p:nvPr/>
        </p:nvSpPr>
        <p:spPr>
          <a:xfrm>
            <a:off x="84447" y="3222725"/>
            <a:ext cx="1314000" cy="6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chemeClr val="hlink"/>
                </a:solidFill>
                <a:hlinkClick r:id="rId8"/>
              </a:rPr>
              <a:t>https://www.youtube.com/watch?v=FZHs-TZtWKQ</a:t>
            </a:r>
            <a:endParaRPr/>
          </a:p>
        </p:txBody>
      </p:sp>
      <p:sp>
        <p:nvSpPr>
          <p:cNvPr id="106" name="Google Shape;106;p16"/>
          <p:cNvSpPr txBox="1"/>
          <p:nvPr/>
        </p:nvSpPr>
        <p:spPr>
          <a:xfrm>
            <a:off x="1452800" y="3906100"/>
            <a:ext cx="3000000" cy="1292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dk1"/>
                </a:solidFill>
              </a:rPr>
              <a:t>What is the Central Dogma of Biology?</a:t>
            </a:r>
            <a:endParaRPr sz="12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dk1"/>
                </a:solidFill>
              </a:rPr>
              <a:t>_________________________________</a:t>
            </a:r>
            <a:r>
              <a:rPr lang="en" sz="1600" dirty="0">
                <a:solidFill>
                  <a:schemeClr val="dk1"/>
                </a:solidFill>
              </a:rPr>
              <a:t>________________________________________________________________________</a:t>
            </a:r>
            <a:endParaRPr sz="1600" dirty="0">
              <a:solidFill>
                <a:schemeClr val="dk1"/>
              </a:solidFill>
            </a:endParaRPr>
          </a:p>
        </p:txBody>
      </p:sp>
      <p:sp>
        <p:nvSpPr>
          <p:cNvPr id="107" name="Google Shape;107;p16"/>
          <p:cNvSpPr txBox="1"/>
          <p:nvPr/>
        </p:nvSpPr>
        <p:spPr>
          <a:xfrm>
            <a:off x="4777900" y="859625"/>
            <a:ext cx="1314000" cy="24012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This graph shows levels of the protein collagen in each subject’s blood plasma. Collagen is the main component of connective tissues like blood, bones, and cartilage.</a:t>
            </a:r>
            <a:endParaRPr/>
          </a:p>
        </p:txBody>
      </p:sp>
      <p:pic>
        <p:nvPicPr>
          <p:cNvPr id="2" name="Picture 1" descr="A qr code with a few squares&#10;&#10;Description automatically generated">
            <a:extLst>
              <a:ext uri="{FF2B5EF4-FFF2-40B4-BE49-F238E27FC236}">
                <a16:creationId xmlns:a16="http://schemas.microsoft.com/office/drawing/2014/main" id="{3D3653C1-8ABA-E844-5322-00BE4036CC6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3403" y="5295173"/>
            <a:ext cx="1231900" cy="1231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459</Words>
  <Application>Microsoft Office PowerPoint</Application>
  <PresentationFormat>On-screen Show (4:3)</PresentationFormat>
  <Paragraphs>52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Architects Daughter</vt:lpstr>
      <vt:lpstr>Comic Sans MS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Frances Dellutri</cp:lastModifiedBy>
  <cp:revision>5</cp:revision>
  <cp:lastPrinted>2023-10-05T20:21:36Z</cp:lastPrinted>
  <dcterms:modified xsi:type="dcterms:W3CDTF">2023-10-06T15:06:59Z</dcterms:modified>
</cp:coreProperties>
</file>