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7"/>
  </p:notesMasterIdLst>
  <p:sldIdLst>
    <p:sldId id="256" r:id="rId2"/>
    <p:sldId id="257" r:id="rId3"/>
    <p:sldId id="258" r:id="rId4"/>
    <p:sldId id="271" r:id="rId5"/>
    <p:sldId id="259" r:id="rId6"/>
    <p:sldId id="260" r:id="rId7"/>
    <p:sldId id="264" r:id="rId8"/>
    <p:sldId id="263" r:id="rId9"/>
    <p:sldId id="270" r:id="rId10"/>
    <p:sldId id="262" r:id="rId11"/>
    <p:sldId id="265" r:id="rId12"/>
    <p:sldId id="267" r:id="rId13"/>
    <p:sldId id="269" r:id="rId14"/>
    <p:sldId id="261" r:id="rId15"/>
    <p:sldId id="266"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7" autoAdjust="0"/>
    <p:restoredTop sz="94660"/>
  </p:normalViewPr>
  <p:slideViewPr>
    <p:cSldViewPr snapToGrid="0">
      <p:cViewPr>
        <p:scale>
          <a:sx n="79" d="100"/>
          <a:sy n="79" d="100"/>
        </p:scale>
        <p:origin x="1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Connective_tissu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a:t>Space has charged particles from our sun - Coronal Mass Ejecta (CME), Solar Proton Events (SPE) and Galactic Cosmic Rays (GCR). Humans living in space are constantly at risk for this radiation.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451983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US" sz="1100" b="0" i="0" kern="1200" dirty="0">
                <a:solidFill>
                  <a:schemeClr val="tx1"/>
                </a:solidFill>
                <a:effectLst/>
                <a:latin typeface="+mn-lt"/>
                <a:ea typeface="+mn-ea"/>
                <a:cs typeface="+mn-cs"/>
              </a:rPr>
              <a:t>A dose of 1 </a:t>
            </a:r>
            <a:r>
              <a:rPr lang="en-US" sz="1100" b="0" i="0" kern="1200" dirty="0" err="1">
                <a:solidFill>
                  <a:schemeClr val="tx1"/>
                </a:solidFill>
                <a:effectLst/>
                <a:latin typeface="+mn-lt"/>
                <a:ea typeface="+mn-ea"/>
                <a:cs typeface="+mn-cs"/>
              </a:rPr>
              <a:t>sievert</a:t>
            </a:r>
            <a:r>
              <a:rPr lang="en-US" sz="1100" b="0" i="0" kern="1200" dirty="0">
                <a:solidFill>
                  <a:schemeClr val="tx1"/>
                </a:solidFill>
                <a:effectLst/>
                <a:latin typeface="+mn-lt"/>
                <a:ea typeface="+mn-ea"/>
                <a:cs typeface="+mn-cs"/>
              </a:rPr>
              <a:t> is associated with a 5.5 percent increase in the risk of fatal cancers. The normal daily radiation dose received by the average person living on Earth is 10 </a:t>
            </a:r>
            <a:r>
              <a:rPr lang="en-US" sz="1100" b="0" i="0" kern="1200" dirty="0" err="1">
                <a:solidFill>
                  <a:schemeClr val="tx1"/>
                </a:solidFill>
                <a:effectLst/>
                <a:latin typeface="+mn-lt"/>
                <a:ea typeface="+mn-ea"/>
                <a:cs typeface="+mn-cs"/>
              </a:rPr>
              <a:t>microsieverts</a:t>
            </a:r>
            <a:r>
              <a:rPr lang="en-US" sz="1100" b="0" i="0" kern="1200" dirty="0">
                <a:solidFill>
                  <a:schemeClr val="tx1"/>
                </a:solidFill>
                <a:effectLst/>
                <a:latin typeface="+mn-lt"/>
                <a:ea typeface="+mn-ea"/>
                <a:cs typeface="+mn-cs"/>
              </a:rPr>
              <a:t> (0.00001 </a:t>
            </a:r>
            <a:r>
              <a:rPr lang="en-US" sz="1100" b="0" i="0" kern="1200" dirty="0" err="1">
                <a:solidFill>
                  <a:schemeClr val="tx1"/>
                </a:solidFill>
                <a:effectLst/>
                <a:latin typeface="+mn-lt"/>
                <a:ea typeface="+mn-ea"/>
                <a:cs typeface="+mn-cs"/>
              </a:rPr>
              <a:t>sievert</a:t>
            </a:r>
            <a:r>
              <a:rPr lang="en-US" sz="1100" b="0" i="0" kern="1200" dirty="0">
                <a:solidFill>
                  <a:schemeClr val="tx1"/>
                </a:solidFill>
                <a:effectLst/>
                <a:latin typeface="+mn-lt"/>
                <a:ea typeface="+mn-ea"/>
                <a:cs typeface="+mn-cs"/>
              </a:rPr>
              <a:t>).</a:t>
            </a:r>
            <a:endParaRPr dirty="0"/>
          </a:p>
        </p:txBody>
      </p:sp>
    </p:spTree>
    <p:extLst>
      <p:ext uri="{BB962C8B-B14F-4D97-AF65-F5344CB8AC3E}">
        <p14:creationId xmlns:p14="http://schemas.microsoft.com/office/powerpoint/2010/main" val="1833414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sz="1100" b="1" kern="1200" dirty="0">
                <a:solidFill>
                  <a:schemeClr val="tx1"/>
                </a:solidFill>
                <a:effectLst/>
                <a:latin typeface="+mn-lt"/>
                <a:ea typeface="+mn-ea"/>
                <a:cs typeface="+mn-cs"/>
              </a:rPr>
              <a:t>One</a:t>
            </a:r>
            <a:r>
              <a:rPr lang="en-US" sz="1100" kern="1200" dirty="0">
                <a:solidFill>
                  <a:schemeClr val="tx1"/>
                </a:solidFill>
                <a:effectLst/>
                <a:latin typeface="+mn-lt"/>
                <a:ea typeface="+mn-ea"/>
                <a:cs typeface="+mn-cs"/>
              </a:rPr>
              <a:t> </a:t>
            </a:r>
            <a:r>
              <a:rPr lang="en-US" sz="1100" b="1" kern="1200" dirty="0">
                <a:solidFill>
                  <a:schemeClr val="tx1"/>
                </a:solidFill>
                <a:effectLst/>
                <a:latin typeface="+mn-lt"/>
                <a:ea typeface="+mn-ea"/>
                <a:cs typeface="+mn-cs"/>
              </a:rPr>
              <a:t>radiation absorbed dose</a:t>
            </a:r>
            <a:r>
              <a:rPr lang="en-US" sz="1100" kern="1200" dirty="0">
                <a:solidFill>
                  <a:schemeClr val="tx1"/>
                </a:solidFill>
                <a:effectLst/>
                <a:latin typeface="+mn-lt"/>
                <a:ea typeface="+mn-ea"/>
                <a:cs typeface="+mn-cs"/>
              </a:rPr>
              <a:t>, or </a:t>
            </a:r>
            <a:r>
              <a:rPr lang="en-US" sz="1100" b="1" kern="1200" dirty="0">
                <a:solidFill>
                  <a:schemeClr val="tx1"/>
                </a:solidFill>
                <a:effectLst/>
                <a:latin typeface="+mn-lt"/>
                <a:ea typeface="+mn-ea"/>
                <a:cs typeface="+mn-cs"/>
              </a:rPr>
              <a:t>rad</a:t>
            </a:r>
            <a:r>
              <a:rPr lang="en-US" sz="1100" kern="1200" dirty="0">
                <a:solidFill>
                  <a:schemeClr val="tx1"/>
                </a:solidFill>
                <a:effectLst/>
                <a:latin typeface="+mn-lt"/>
                <a:ea typeface="+mn-ea"/>
                <a:cs typeface="+mn-cs"/>
              </a:rPr>
              <a:t> - corresponds to the absorption of 10</a:t>
            </a:r>
            <a:r>
              <a:rPr lang="en-US" sz="1100" kern="1200" baseline="30000" dirty="0">
                <a:solidFill>
                  <a:schemeClr val="tx1"/>
                </a:solidFill>
                <a:effectLst/>
                <a:latin typeface="+mn-lt"/>
                <a:ea typeface="+mn-ea"/>
                <a:cs typeface="+mn-cs"/>
              </a:rPr>
              <a:t>-5</a:t>
            </a:r>
            <a:r>
              <a:rPr lang="en-US" sz="1100" kern="1200" dirty="0">
                <a:solidFill>
                  <a:schemeClr val="tx1"/>
                </a:solidFill>
                <a:effectLst/>
                <a:latin typeface="+mn-lt"/>
                <a:ea typeface="+mn-ea"/>
                <a:cs typeface="+mn-cs"/>
              </a:rPr>
              <a:t> joules of energy per gram of body weight. Because this is equivalent to 0.01 J/kg, one rad produces an increase in body temperature of about 2 x 10</a:t>
            </a:r>
            <a:r>
              <a:rPr lang="en-US" sz="1100" kern="1200" baseline="30000" dirty="0">
                <a:solidFill>
                  <a:schemeClr val="tx1"/>
                </a:solidFill>
                <a:effectLst/>
                <a:latin typeface="+mn-lt"/>
                <a:ea typeface="+mn-ea"/>
                <a:cs typeface="+mn-cs"/>
              </a:rPr>
              <a:t>-6</a:t>
            </a:r>
            <a:r>
              <a:rPr lang="en-US" sz="1100" kern="1200" dirty="0">
                <a:solidFill>
                  <a:schemeClr val="tx1"/>
                </a:solidFill>
                <a:effectLst/>
                <a:latin typeface="+mn-lt"/>
                <a:ea typeface="+mn-ea"/>
                <a:cs typeface="+mn-cs"/>
              </a:rPr>
              <a:t>C. At first glance, the rad may seem to be a negligibly small unit of measurement. The destructive power of the radicals produced when water is ionized is so large, however, that cells are inactivated at a dose of 100 </a:t>
            </a:r>
            <a:r>
              <a:rPr lang="en-US" sz="1100" kern="1200" dirty="0" err="1">
                <a:solidFill>
                  <a:schemeClr val="tx1"/>
                </a:solidFill>
                <a:effectLst/>
                <a:latin typeface="+mn-lt"/>
                <a:ea typeface="+mn-ea"/>
                <a:cs typeface="+mn-cs"/>
              </a:rPr>
              <a:t>rads</a:t>
            </a:r>
            <a:r>
              <a:rPr lang="en-US" sz="1100" kern="1200" dirty="0">
                <a:solidFill>
                  <a:schemeClr val="tx1"/>
                </a:solidFill>
                <a:effectLst/>
                <a:latin typeface="+mn-lt"/>
                <a:ea typeface="+mn-ea"/>
                <a:cs typeface="+mn-cs"/>
              </a:rPr>
              <a:t>, and a dose of 400 to 450 </a:t>
            </a:r>
            <a:r>
              <a:rPr lang="en-US" sz="1100" kern="1200" dirty="0" err="1">
                <a:solidFill>
                  <a:schemeClr val="tx1"/>
                </a:solidFill>
                <a:effectLst/>
                <a:latin typeface="+mn-lt"/>
                <a:ea typeface="+mn-ea"/>
                <a:cs typeface="+mn-cs"/>
              </a:rPr>
              <a:t>rads</a:t>
            </a:r>
            <a:r>
              <a:rPr lang="en-US" sz="1100" kern="1200" dirty="0">
                <a:solidFill>
                  <a:schemeClr val="tx1"/>
                </a:solidFill>
                <a:effectLst/>
                <a:latin typeface="+mn-lt"/>
                <a:ea typeface="+mn-ea"/>
                <a:cs typeface="+mn-cs"/>
              </a:rPr>
              <a:t> is fatal for the average human.</a:t>
            </a:r>
          </a:p>
          <a:p>
            <a:pPr lvl="0">
              <a:spcBef>
                <a:spcPts val="0"/>
              </a:spcBef>
              <a:buNone/>
            </a:pPr>
            <a:endParaRPr dirty="0"/>
          </a:p>
        </p:txBody>
      </p:sp>
    </p:spTree>
    <p:extLst>
      <p:ext uri="{BB962C8B-B14F-4D97-AF65-F5344CB8AC3E}">
        <p14:creationId xmlns:p14="http://schemas.microsoft.com/office/powerpoint/2010/main" val="372419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sz="1100" b="0" i="1" kern="1200" dirty="0">
                <a:solidFill>
                  <a:schemeClr val="tx1"/>
                </a:solidFill>
                <a:effectLst/>
                <a:latin typeface="+mn-lt"/>
                <a:ea typeface="+mn-ea"/>
                <a:cs typeface="+mn-cs"/>
              </a:rPr>
              <a:t>The principal effect of low doses of ionizing radiation is to induce cancers, which may take up to 20 years to develop.  High doses of ionizing radiation -Cells that are actively dividing are more sensitive to radiation than cells that aren't. Thus, cells in the liver, kidney, muscle, brain, and bone are more resistant to radiation than the cells of bone marrow, the reproductive organs, the epithelium of the intestine, and the skin, which suffer the most damage from radiation. Damage to the bone marrow is the main cause of death at moderately high levels of exposure (200 to 1000 </a:t>
            </a:r>
            <a:r>
              <a:rPr lang="en-US" sz="1100" b="0" i="1" kern="1200" dirty="0" err="1">
                <a:solidFill>
                  <a:schemeClr val="tx1"/>
                </a:solidFill>
                <a:effectLst/>
                <a:latin typeface="+mn-lt"/>
                <a:ea typeface="+mn-ea"/>
                <a:cs typeface="+mn-cs"/>
              </a:rPr>
              <a:t>rads</a:t>
            </a:r>
            <a:r>
              <a:rPr lang="en-US" sz="1100" b="0" i="1" kern="1200" dirty="0">
                <a:solidFill>
                  <a:schemeClr val="tx1"/>
                </a:solidFill>
                <a:effectLst/>
                <a:latin typeface="+mn-lt"/>
                <a:ea typeface="+mn-ea"/>
                <a:cs typeface="+mn-cs"/>
              </a:rPr>
              <a:t>). Damage to the gastrointestinal tract is the major cause of death for exposures on the order of 100 to 10,000 </a:t>
            </a:r>
            <a:r>
              <a:rPr lang="en-US" sz="1100" b="0" i="1" kern="1200" dirty="0" err="1">
                <a:solidFill>
                  <a:schemeClr val="tx1"/>
                </a:solidFill>
                <a:effectLst/>
                <a:latin typeface="+mn-lt"/>
                <a:ea typeface="+mn-ea"/>
                <a:cs typeface="+mn-cs"/>
              </a:rPr>
              <a:t>rads</a:t>
            </a:r>
            <a:r>
              <a:rPr lang="en-US" sz="1100" b="0" i="1" kern="1200" dirty="0">
                <a:solidFill>
                  <a:schemeClr val="tx1"/>
                </a:solidFill>
                <a:effectLst/>
                <a:latin typeface="+mn-lt"/>
                <a:ea typeface="+mn-ea"/>
                <a:cs typeface="+mn-cs"/>
              </a:rPr>
              <a:t>. Massive damage to the central nervous system is the cause of death from extremely high exposures (over 10,000 </a:t>
            </a:r>
            <a:r>
              <a:rPr lang="en-US" sz="1100" b="0" i="1" kern="1200" dirty="0" err="1">
                <a:solidFill>
                  <a:schemeClr val="tx1"/>
                </a:solidFill>
                <a:effectLst/>
                <a:latin typeface="+mn-lt"/>
                <a:ea typeface="+mn-ea"/>
                <a:cs typeface="+mn-cs"/>
              </a:rPr>
              <a:t>rads</a:t>
            </a:r>
            <a:r>
              <a:rPr lang="en-US" sz="1100" b="0" i="1" kern="1200" dirty="0">
                <a:solidFill>
                  <a:schemeClr val="tx1"/>
                </a:solidFill>
                <a:effectLst/>
                <a:latin typeface="+mn-lt"/>
                <a:ea typeface="+mn-ea"/>
                <a:cs typeface="+mn-cs"/>
              </a:rPr>
              <a:t>).</a:t>
            </a:r>
          </a:p>
          <a:p>
            <a:pPr lvl="0">
              <a:spcBef>
                <a:spcPts val="0"/>
              </a:spcBef>
              <a:buNone/>
            </a:pPr>
            <a:endParaRPr dirty="0"/>
          </a:p>
        </p:txBody>
      </p:sp>
    </p:spTree>
    <p:extLst>
      <p:ext uri="{BB962C8B-B14F-4D97-AF65-F5344CB8AC3E}">
        <p14:creationId xmlns:p14="http://schemas.microsoft.com/office/powerpoint/2010/main" val="3609885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US" dirty="0"/>
              <a:t>Some of the drugs that are being considered are retinoids, which are vitamins with antioxidant properties, and molecules that retard cell division, giving the body time to fix damage before harmful mutations can be duplicated. </a:t>
            </a:r>
          </a:p>
          <a:p>
            <a:pPr lvl="0">
              <a:spcBef>
                <a:spcPts val="0"/>
              </a:spcBef>
              <a:buNone/>
            </a:pPr>
            <a:r>
              <a:rPr lang="en-US" dirty="0"/>
              <a:t>Timing of missions Due to the potential negative effects of astronaut exposure to cosmic rays, solar activity may play a role in future space travel. At NASA the space weather has been monitored since the days before the Apollo program[7]. Because galactic cosmic ray fluxes within the solar system are lower during periods of strong solar activity interplanetary travel during solar maximum should minimize the average dose to astronauts. </a:t>
            </a:r>
            <a:endParaRPr dirty="0"/>
          </a:p>
        </p:txBody>
      </p:sp>
    </p:spTree>
    <p:extLst>
      <p:ext uri="{BB962C8B-B14F-4D97-AF65-F5344CB8AC3E}">
        <p14:creationId xmlns:p14="http://schemas.microsoft.com/office/powerpoint/2010/main" val="2608003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746117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 name="Shape 6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933444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US" dirty="0"/>
              <a:t>Osteoblast – large cell in bone formation.  Endothelial cells – line inside of blood vessel; Fibroblast - </a:t>
            </a:r>
            <a:r>
              <a:rPr lang="en-US" sz="1100" b="0" i="0" kern="1200" dirty="0">
                <a:solidFill>
                  <a:schemeClr val="tx1"/>
                </a:solidFill>
                <a:effectLst/>
                <a:latin typeface="+mn-lt"/>
                <a:ea typeface="+mn-ea"/>
                <a:cs typeface="+mn-cs"/>
              </a:rPr>
              <a:t>the most common cells of </a:t>
            </a:r>
            <a:r>
              <a:rPr lang="en-US" sz="1100" b="0" i="0" u="none" strike="noStrike" kern="1200" dirty="0">
                <a:solidFill>
                  <a:schemeClr val="tx1"/>
                </a:solidFill>
                <a:effectLst/>
                <a:latin typeface="+mn-lt"/>
                <a:ea typeface="+mn-ea"/>
                <a:cs typeface="+mn-cs"/>
                <a:hlinkClick r:id="rId3" tooltip="Connective tissue"/>
              </a:rPr>
              <a:t>connective tissue</a:t>
            </a:r>
            <a:r>
              <a:rPr lang="en-US" sz="1100" b="0" i="0" kern="1200" dirty="0">
                <a:solidFill>
                  <a:schemeClr val="tx1"/>
                </a:solidFill>
                <a:effectLst/>
                <a:latin typeface="+mn-lt"/>
                <a:ea typeface="+mn-ea"/>
                <a:cs typeface="+mn-cs"/>
              </a:rPr>
              <a:t> in animals. Spermatids – immature sperm cells;  Spermatogonia-undifferentiated male germ cell; lymphocytes- subtypes of white blood cell; </a:t>
            </a:r>
            <a:r>
              <a:rPr lang="en-US" dirty="0"/>
              <a:t>erythroblast </a:t>
            </a:r>
            <a:r>
              <a:rPr lang="en-US" sz="1100" b="0" i="0" kern="1200" dirty="0">
                <a:solidFill>
                  <a:schemeClr val="tx1"/>
                </a:solidFill>
                <a:effectLst/>
                <a:latin typeface="+mn-lt"/>
                <a:ea typeface="+mn-ea"/>
                <a:cs typeface="+mn-cs"/>
              </a:rPr>
              <a:t>-  A cell that contains hemoglobin and can carry oxygen to the body</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117334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4114760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528946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wrap="square"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wrap="square"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wrap="square"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wrap="square"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wrap="square"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wrap="square"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wrap="square"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wrap="square" lIns="91425" tIns="91425" rIns="91425" bIns="91425" anchor="ctr" anchorCtr="0">
            <a:noAutofit/>
          </a:bodyPr>
          <a:lstStyle/>
          <a:p>
            <a:pPr lvl="0">
              <a:spcBef>
                <a:spcPts val="0"/>
              </a:spcBef>
              <a:buNone/>
            </a:pPr>
            <a:endParaRPr dirty="0"/>
          </a:p>
        </p:txBody>
      </p:sp>
      <p:sp>
        <p:nvSpPr>
          <p:cNvPr id="37" name="Shape 37"/>
          <p:cNvSpPr txBox="1">
            <a:spLocks noGrp="1"/>
          </p:cNvSpPr>
          <p:nvPr>
            <p:ph type="title"/>
          </p:nvPr>
        </p:nvSpPr>
        <p:spPr>
          <a:xfrm>
            <a:off x="265500" y="1233175"/>
            <a:ext cx="4045200" cy="1482300"/>
          </a:xfrm>
          <a:prstGeom prst="rect">
            <a:avLst/>
          </a:prstGeom>
        </p:spPr>
        <p:txBody>
          <a:bodyPr wrap="square"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wrap="square"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wrap="square"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wrap="square"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wrap="square" lIns="91425" tIns="91425" rIns="91425" bIns="91425" anchor="t" anchorCtr="0"/>
          <a:lstStyle>
            <a:lvl1pPr lvl="0">
              <a:lnSpc>
                <a:spcPct val="115000"/>
              </a:lnSpc>
              <a:spcBef>
                <a:spcPts val="0"/>
              </a:spcBef>
              <a:spcAft>
                <a:spcPts val="1600"/>
              </a:spcAft>
              <a:buClr>
                <a:schemeClr val="dk2"/>
              </a:buClr>
              <a:buSzPct val="100000"/>
              <a:buChar char="●"/>
              <a:defRPr sz="1800">
                <a:solidFill>
                  <a:schemeClr val="dk2"/>
                </a:solidFill>
              </a:defRPr>
            </a:lvl1pPr>
            <a:lvl2pPr lvl="1">
              <a:lnSpc>
                <a:spcPct val="115000"/>
              </a:lnSpc>
              <a:spcBef>
                <a:spcPts val="0"/>
              </a:spcBef>
              <a:spcAft>
                <a:spcPts val="1600"/>
              </a:spcAft>
              <a:buClr>
                <a:schemeClr val="dk2"/>
              </a:buClr>
              <a:buChar char="○"/>
              <a:defRPr>
                <a:solidFill>
                  <a:schemeClr val="dk2"/>
                </a:solidFill>
              </a:defRPr>
            </a:lvl2pPr>
            <a:lvl3pPr lvl="2">
              <a:lnSpc>
                <a:spcPct val="115000"/>
              </a:lnSpc>
              <a:spcBef>
                <a:spcPts val="0"/>
              </a:spcBef>
              <a:spcAft>
                <a:spcPts val="1600"/>
              </a:spcAft>
              <a:buClr>
                <a:schemeClr val="dk2"/>
              </a:buClr>
              <a:buChar char="■"/>
              <a:defRPr>
                <a:solidFill>
                  <a:schemeClr val="dk2"/>
                </a:solidFill>
              </a:defRPr>
            </a:lvl3pPr>
            <a:lvl4pPr lvl="3">
              <a:lnSpc>
                <a:spcPct val="115000"/>
              </a:lnSpc>
              <a:spcBef>
                <a:spcPts val="0"/>
              </a:spcBef>
              <a:spcAft>
                <a:spcPts val="1600"/>
              </a:spcAft>
              <a:buClr>
                <a:schemeClr val="dk2"/>
              </a:buClr>
              <a:buChar char="●"/>
              <a:defRPr>
                <a:solidFill>
                  <a:schemeClr val="dk2"/>
                </a:solidFill>
              </a:defRPr>
            </a:lvl4pPr>
            <a:lvl5pPr lvl="4">
              <a:lnSpc>
                <a:spcPct val="115000"/>
              </a:lnSpc>
              <a:spcBef>
                <a:spcPts val="0"/>
              </a:spcBef>
              <a:spcAft>
                <a:spcPts val="1600"/>
              </a:spcAft>
              <a:buClr>
                <a:schemeClr val="dk2"/>
              </a:buClr>
              <a:buChar char="○"/>
              <a:defRPr>
                <a:solidFill>
                  <a:schemeClr val="dk2"/>
                </a:solidFill>
              </a:defRPr>
            </a:lvl5pPr>
            <a:lvl6pPr lvl="5">
              <a:lnSpc>
                <a:spcPct val="115000"/>
              </a:lnSpc>
              <a:spcBef>
                <a:spcPts val="0"/>
              </a:spcBef>
              <a:spcAft>
                <a:spcPts val="1600"/>
              </a:spcAft>
              <a:buClr>
                <a:schemeClr val="dk2"/>
              </a:buClr>
              <a:buChar char="■"/>
              <a:defRPr>
                <a:solidFill>
                  <a:schemeClr val="dk2"/>
                </a:solidFill>
              </a:defRPr>
            </a:lvl6pPr>
            <a:lvl7pPr lvl="6">
              <a:lnSpc>
                <a:spcPct val="115000"/>
              </a:lnSpc>
              <a:spcBef>
                <a:spcPts val="0"/>
              </a:spcBef>
              <a:spcAft>
                <a:spcPts val="1600"/>
              </a:spcAft>
              <a:buClr>
                <a:schemeClr val="dk2"/>
              </a:buClr>
              <a:buChar char="●"/>
              <a:defRPr>
                <a:solidFill>
                  <a:schemeClr val="dk2"/>
                </a:solidFill>
              </a:defRPr>
            </a:lvl7pPr>
            <a:lvl8pPr lvl="7">
              <a:lnSpc>
                <a:spcPct val="115000"/>
              </a:lnSpc>
              <a:spcBef>
                <a:spcPts val="0"/>
              </a:spcBef>
              <a:spcAft>
                <a:spcPts val="1600"/>
              </a:spcAft>
              <a:buClr>
                <a:schemeClr val="dk2"/>
              </a:buClr>
              <a:buChar char="○"/>
              <a:defRPr>
                <a:solidFill>
                  <a:schemeClr val="dk2"/>
                </a:solidFill>
              </a:defRPr>
            </a:lvl8pPr>
            <a:lvl9pPr lvl="8">
              <a:lnSpc>
                <a:spcPct val="115000"/>
              </a:lnSpc>
              <a:spcBef>
                <a:spcPts val="0"/>
              </a:spcBef>
              <a:spcAft>
                <a:spcPts val="1600"/>
              </a:spcAft>
              <a:buClr>
                <a:schemeClr val="dk2"/>
              </a:buClr>
              <a:buChar char="■"/>
              <a:defRPr>
                <a:solidFill>
                  <a:schemeClr val="dk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en.wikipedia.org/wiki/Science_(journal)" TargetMode="External"/><Relationship Id="rId5" Type="http://schemas.openxmlformats.org/officeDocument/2006/relationships/hyperlink" Target="http://www.sciencemag.org/content/340/6136/1031.summary" TargetMode="Externa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gif"/><Relationship Id="rId4" Type="http://schemas.openxmlformats.org/officeDocument/2006/relationships/image" Target="../media/image14.gif"/></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5.gif"/><Relationship Id="rId5" Type="http://schemas.openxmlformats.org/officeDocument/2006/relationships/image" Target="../media/image14.gif"/><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gif"/></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53"/>
        <p:cNvGrpSpPr/>
        <p:nvPr/>
      </p:nvGrpSpPr>
      <p:grpSpPr>
        <a:xfrm>
          <a:off x="0" y="0"/>
          <a:ext cx="0" cy="0"/>
          <a:chOff x="0" y="0"/>
          <a:chExt cx="0" cy="0"/>
        </a:xfrm>
      </p:grpSpPr>
      <p:pic>
        <p:nvPicPr>
          <p:cNvPr id="54" name="Shape 54"/>
          <p:cNvPicPr preferRelativeResize="0"/>
          <p:nvPr/>
        </p:nvPicPr>
        <p:blipFill>
          <a:blip r:embed="rId3">
            <a:alphaModFix/>
          </a:blip>
          <a:stretch>
            <a:fillRect/>
          </a:stretch>
        </p:blipFill>
        <p:spPr>
          <a:xfrm flipH="1">
            <a:off x="86200" y="84375"/>
            <a:ext cx="1288800" cy="1210925"/>
          </a:xfrm>
          <a:prstGeom prst="rect">
            <a:avLst/>
          </a:prstGeom>
          <a:noFill/>
          <a:ln>
            <a:noFill/>
          </a:ln>
        </p:spPr>
      </p:pic>
      <p:sp>
        <p:nvSpPr>
          <p:cNvPr id="55" name="Shape 55"/>
          <p:cNvSpPr txBox="1"/>
          <p:nvPr/>
        </p:nvSpPr>
        <p:spPr>
          <a:xfrm>
            <a:off x="2054731" y="152206"/>
            <a:ext cx="6348600" cy="2172900"/>
          </a:xfrm>
          <a:prstGeom prst="rect">
            <a:avLst/>
          </a:prstGeom>
          <a:noFill/>
          <a:ln>
            <a:noFill/>
          </a:ln>
        </p:spPr>
        <p:txBody>
          <a:bodyPr wrap="square" lIns="91425" tIns="91425" rIns="91425" bIns="91425" anchor="t" anchorCtr="0">
            <a:noAutofit/>
          </a:bodyPr>
          <a:lstStyle/>
          <a:p>
            <a:pPr lvl="0" algn="ctr">
              <a:spcBef>
                <a:spcPts val="0"/>
              </a:spcBef>
              <a:buNone/>
            </a:pPr>
            <a:r>
              <a:rPr lang="en" sz="3000" dirty="0">
                <a:solidFill>
                  <a:srgbClr val="FFFF00"/>
                </a:solidFill>
              </a:rPr>
              <a:t>Physiological Effects of </a:t>
            </a:r>
            <a:r>
              <a:rPr lang="en-US" sz="3000" dirty="0">
                <a:solidFill>
                  <a:srgbClr val="FFFF00"/>
                </a:solidFill>
              </a:rPr>
              <a:t>Plasma </a:t>
            </a:r>
            <a:r>
              <a:rPr lang="en" sz="3000" dirty="0">
                <a:solidFill>
                  <a:srgbClr val="FFFF00"/>
                </a:solidFill>
              </a:rPr>
              <a:t>Radiation on  Astronaut Health</a:t>
            </a:r>
          </a:p>
        </p:txBody>
      </p:sp>
      <p:pic>
        <p:nvPicPr>
          <p:cNvPr id="56" name="Shape 56"/>
          <p:cNvPicPr preferRelativeResize="0"/>
          <p:nvPr/>
        </p:nvPicPr>
        <p:blipFill>
          <a:blip r:embed="rId4">
            <a:alphaModFix/>
          </a:blip>
          <a:stretch>
            <a:fillRect/>
          </a:stretch>
        </p:blipFill>
        <p:spPr>
          <a:xfrm>
            <a:off x="761275" y="1927625"/>
            <a:ext cx="3924300" cy="2381250"/>
          </a:xfrm>
          <a:prstGeom prst="rect">
            <a:avLst/>
          </a:prstGeom>
          <a:noFill/>
          <a:ln>
            <a:noFill/>
          </a:ln>
        </p:spPr>
      </p:pic>
      <p:pic>
        <p:nvPicPr>
          <p:cNvPr id="57" name="Shape 57"/>
          <p:cNvPicPr preferRelativeResize="0"/>
          <p:nvPr/>
        </p:nvPicPr>
        <p:blipFill>
          <a:blip r:embed="rId5">
            <a:alphaModFix/>
          </a:blip>
          <a:stretch>
            <a:fillRect/>
          </a:stretch>
        </p:blipFill>
        <p:spPr>
          <a:xfrm>
            <a:off x="4120699" y="1575200"/>
            <a:ext cx="4636669" cy="3086103"/>
          </a:xfrm>
          <a:prstGeom prst="rect">
            <a:avLst/>
          </a:prstGeom>
          <a:noFill/>
          <a:ln>
            <a:noFill/>
          </a:ln>
        </p:spPr>
      </p:pic>
      <p:sp>
        <p:nvSpPr>
          <p:cNvPr id="2" name="TextBox 1">
            <a:extLst>
              <a:ext uri="{FF2B5EF4-FFF2-40B4-BE49-F238E27FC236}">
                <a16:creationId xmlns:a16="http://schemas.microsoft.com/office/drawing/2014/main" id="{F5D25299-23A1-46BF-A655-0A2AFA330CF8}"/>
              </a:ext>
            </a:extLst>
          </p:cNvPr>
          <p:cNvSpPr txBox="1"/>
          <p:nvPr/>
        </p:nvSpPr>
        <p:spPr>
          <a:xfrm>
            <a:off x="545284" y="4661303"/>
            <a:ext cx="2265028" cy="307777"/>
          </a:xfrm>
          <a:prstGeom prst="rect">
            <a:avLst/>
          </a:prstGeom>
          <a:noFill/>
        </p:spPr>
        <p:txBody>
          <a:bodyPr wrap="square" rtlCol="0">
            <a:spAutoFit/>
          </a:bodyPr>
          <a:lstStyle/>
          <a:p>
            <a:r>
              <a:rPr lang="en-US" dirty="0">
                <a:solidFill>
                  <a:schemeClr val="bg1"/>
                </a:solidFill>
              </a:rPr>
              <a:t>NASA.gov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www.nuketext.org/english/young/parts/mechanism2.jpg">
            <a:extLst>
              <a:ext uri="{FF2B5EF4-FFF2-40B4-BE49-F238E27FC236}">
                <a16:creationId xmlns:a16="http://schemas.microsoft.com/office/drawing/2014/main" id="{63CA147A-96D3-4595-8BCC-1667D93281F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978090" y="204080"/>
            <a:ext cx="5689833" cy="4787370"/>
          </a:xfrm>
          <a:prstGeom prst="rect">
            <a:avLst/>
          </a:prstGeom>
          <a:noFill/>
          <a:ln>
            <a:noFill/>
          </a:ln>
        </p:spPr>
      </p:pic>
      <p:sp>
        <p:nvSpPr>
          <p:cNvPr id="2" name="TextBox 1">
            <a:extLst>
              <a:ext uri="{FF2B5EF4-FFF2-40B4-BE49-F238E27FC236}">
                <a16:creationId xmlns:a16="http://schemas.microsoft.com/office/drawing/2014/main" id="{96FA0ADB-984C-44FE-BC50-79236239C02F}"/>
              </a:ext>
            </a:extLst>
          </p:cNvPr>
          <p:cNvSpPr txBox="1"/>
          <p:nvPr/>
        </p:nvSpPr>
        <p:spPr>
          <a:xfrm>
            <a:off x="838899" y="4488110"/>
            <a:ext cx="1937857" cy="307777"/>
          </a:xfrm>
          <a:prstGeom prst="rect">
            <a:avLst/>
          </a:prstGeom>
          <a:noFill/>
        </p:spPr>
        <p:txBody>
          <a:bodyPr wrap="square" rtlCol="0">
            <a:spAutoFit/>
          </a:bodyPr>
          <a:lstStyle/>
          <a:p>
            <a:r>
              <a:rPr lang="en-US" dirty="0">
                <a:solidFill>
                  <a:schemeClr val="bg1"/>
                </a:solidFill>
              </a:rPr>
              <a:t>Nuketext.com</a:t>
            </a:r>
          </a:p>
        </p:txBody>
      </p:sp>
    </p:spTree>
    <p:extLst>
      <p:ext uri="{BB962C8B-B14F-4D97-AF65-F5344CB8AC3E}">
        <p14:creationId xmlns:p14="http://schemas.microsoft.com/office/powerpoint/2010/main" val="223989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s://upload.wikimedia.org/wikipedia/commons/e/ef/PIA17601-Comparisons-RadiationExposure-MarsTrip-20131209.png">
            <a:extLst>
              <a:ext uri="{FF2B5EF4-FFF2-40B4-BE49-F238E27FC236}">
                <a16:creationId xmlns:a16="http://schemas.microsoft.com/office/drawing/2014/main" id="{77093E49-AC94-490B-A7E0-4AD07541FE6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919491" y="-453972"/>
            <a:ext cx="4914374" cy="5991069"/>
          </a:xfrm>
          <a:prstGeom prst="rect">
            <a:avLst/>
          </a:prstGeom>
          <a:noFill/>
          <a:ln>
            <a:noFill/>
          </a:ln>
        </p:spPr>
      </p:pic>
      <p:sp>
        <p:nvSpPr>
          <p:cNvPr id="2" name="TextBox 1">
            <a:extLst>
              <a:ext uri="{FF2B5EF4-FFF2-40B4-BE49-F238E27FC236}">
                <a16:creationId xmlns:a16="http://schemas.microsoft.com/office/drawing/2014/main" id="{3606ADF0-EA72-43D3-9C6B-14FFFE171DEB}"/>
              </a:ext>
            </a:extLst>
          </p:cNvPr>
          <p:cNvSpPr txBox="1"/>
          <p:nvPr/>
        </p:nvSpPr>
        <p:spPr>
          <a:xfrm>
            <a:off x="276837" y="1661020"/>
            <a:ext cx="1812022" cy="1169551"/>
          </a:xfrm>
          <a:prstGeom prst="rect">
            <a:avLst/>
          </a:prstGeom>
          <a:noFill/>
        </p:spPr>
        <p:txBody>
          <a:bodyPr wrap="square" rtlCol="0">
            <a:spAutoFit/>
          </a:bodyPr>
          <a:lstStyle/>
          <a:p>
            <a:r>
              <a:rPr lang="en-US" dirty="0">
                <a:solidFill>
                  <a:schemeClr val="bg1"/>
                </a:solidFill>
              </a:rPr>
              <a:t>Comparison of Radiation Doses – includes the amount detected on the trip from Earth to Mars</a:t>
            </a:r>
          </a:p>
        </p:txBody>
      </p:sp>
      <p:sp>
        <p:nvSpPr>
          <p:cNvPr id="5" name="TextBox 4">
            <a:extLst>
              <a:ext uri="{FF2B5EF4-FFF2-40B4-BE49-F238E27FC236}">
                <a16:creationId xmlns:a16="http://schemas.microsoft.com/office/drawing/2014/main" id="{0CCC503B-0D13-44DF-BDCF-3EF0CE982A17}"/>
              </a:ext>
            </a:extLst>
          </p:cNvPr>
          <p:cNvSpPr txBox="1"/>
          <p:nvPr/>
        </p:nvSpPr>
        <p:spPr>
          <a:xfrm>
            <a:off x="393220" y="2952925"/>
            <a:ext cx="1796307" cy="1815882"/>
          </a:xfrm>
          <a:prstGeom prst="rect">
            <a:avLst/>
          </a:prstGeom>
          <a:noFill/>
        </p:spPr>
        <p:txBody>
          <a:bodyPr wrap="square" rtlCol="0">
            <a:spAutoFit/>
          </a:bodyPr>
          <a:lstStyle/>
          <a:p>
            <a:r>
              <a:rPr lang="en-US" dirty="0"/>
              <a:t>Kerr, Richard </a:t>
            </a:r>
            <a:r>
              <a:rPr lang="en-US" dirty="0">
                <a:solidFill>
                  <a:schemeClr val="bg1"/>
                </a:solidFill>
              </a:rPr>
              <a:t>Kerr, Richard, May</a:t>
            </a:r>
            <a:r>
              <a:rPr lang="en-US" dirty="0"/>
              <a:t> </a:t>
            </a:r>
            <a:r>
              <a:rPr lang="en-US" dirty="0">
                <a:solidFill>
                  <a:schemeClr val="bg1"/>
                </a:solidFill>
              </a:rPr>
              <a:t>31, 2013).</a:t>
            </a:r>
          </a:p>
          <a:p>
            <a:r>
              <a:rPr lang="en-US" dirty="0">
                <a:solidFill>
                  <a:schemeClr val="bg1"/>
                </a:solidFill>
              </a:rPr>
              <a:t> </a:t>
            </a:r>
            <a:r>
              <a:rPr lang="en-US" dirty="0">
                <a:solidFill>
                  <a:schemeClr val="bg1"/>
                </a:solidFill>
                <a:hlinkClick r:id="rId5"/>
              </a:rPr>
              <a:t>"Radiation Will Make Astronauts' Trip to Mars Even Riskier"</a:t>
            </a:r>
            <a:r>
              <a:rPr lang="en-US" dirty="0">
                <a:solidFill>
                  <a:schemeClr val="bg1"/>
                </a:solidFill>
              </a:rPr>
              <a:t>. </a:t>
            </a:r>
            <a:r>
              <a:rPr lang="en-US" i="1" dirty="0">
                <a:solidFill>
                  <a:schemeClr val="bg1"/>
                </a:solidFill>
                <a:hlinkClick r:id="rId6" tooltip="Science (journal)"/>
              </a:rPr>
              <a:t>Science</a:t>
            </a:r>
            <a:r>
              <a:rPr lang="en-US" dirty="0">
                <a:solidFill>
                  <a:schemeClr val="bg1"/>
                </a:solidFill>
              </a:rPr>
              <a:t>. </a:t>
            </a:r>
            <a:r>
              <a:rPr lang="en-US" b="1" dirty="0">
                <a:solidFill>
                  <a:schemeClr val="bg1"/>
                </a:solidFill>
              </a:rPr>
              <a:t>340</a:t>
            </a:r>
            <a:r>
              <a:rPr lang="en-US" dirty="0">
                <a:solidFill>
                  <a:schemeClr val="bg1"/>
                </a:solidFill>
              </a:rPr>
              <a:t> (6136)</a:t>
            </a:r>
          </a:p>
        </p:txBody>
      </p:sp>
      <p:sp>
        <p:nvSpPr>
          <p:cNvPr id="4" name="TextBox 3">
            <a:extLst>
              <a:ext uri="{FF2B5EF4-FFF2-40B4-BE49-F238E27FC236}">
                <a16:creationId xmlns:a16="http://schemas.microsoft.com/office/drawing/2014/main" id="{1EE6D6A5-AD6A-446F-9BBA-882081218DCD}"/>
              </a:ext>
            </a:extLst>
          </p:cNvPr>
          <p:cNvSpPr txBox="1"/>
          <p:nvPr/>
        </p:nvSpPr>
        <p:spPr>
          <a:xfrm>
            <a:off x="2573267" y="291313"/>
            <a:ext cx="1925905" cy="307777"/>
          </a:xfrm>
          <a:prstGeom prst="rect">
            <a:avLst/>
          </a:prstGeom>
          <a:noFill/>
          <a:ln w="12700">
            <a:solidFill>
              <a:schemeClr val="tx1"/>
            </a:solidFill>
          </a:ln>
        </p:spPr>
        <p:txBody>
          <a:bodyPr wrap="square" rtlCol="0">
            <a:spAutoFit/>
          </a:bodyPr>
          <a:lstStyle/>
          <a:p>
            <a:r>
              <a:rPr lang="en-US" dirty="0"/>
              <a:t>1millisievert=0.1 rad</a:t>
            </a:r>
          </a:p>
        </p:txBody>
      </p:sp>
    </p:spTree>
    <p:extLst>
      <p:ext uri="{BB962C8B-B14F-4D97-AF65-F5344CB8AC3E}">
        <p14:creationId xmlns:p14="http://schemas.microsoft.com/office/powerpoint/2010/main" val="739001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graphicFrame>
        <p:nvGraphicFramePr>
          <p:cNvPr id="2" name="Table 1">
            <a:extLst>
              <a:ext uri="{FF2B5EF4-FFF2-40B4-BE49-F238E27FC236}">
                <a16:creationId xmlns:a16="http://schemas.microsoft.com/office/drawing/2014/main" id="{25223285-9343-4A58-8810-B987AAE34151}"/>
              </a:ext>
            </a:extLst>
          </p:cNvPr>
          <p:cNvGraphicFramePr>
            <a:graphicFrameLocks noGrp="1"/>
          </p:cNvGraphicFramePr>
          <p:nvPr>
            <p:extLst>
              <p:ext uri="{D42A27DB-BD31-4B8C-83A1-F6EECF244321}">
                <p14:modId xmlns:p14="http://schemas.microsoft.com/office/powerpoint/2010/main" val="3354899901"/>
              </p:ext>
            </p:extLst>
          </p:nvPr>
        </p:nvGraphicFramePr>
        <p:xfrm>
          <a:off x="3180170" y="219377"/>
          <a:ext cx="5365020" cy="4682747"/>
        </p:xfrm>
        <a:graphic>
          <a:graphicData uri="http://schemas.openxmlformats.org/drawingml/2006/table">
            <a:tbl>
              <a:tblPr firstRow="1" firstCol="1" bandRow="1">
                <a:tableStyleId>{5C22544A-7EE6-4342-B048-85BDC9FD1C3A}</a:tableStyleId>
              </a:tblPr>
              <a:tblGrid>
                <a:gridCol w="1788340">
                  <a:extLst>
                    <a:ext uri="{9D8B030D-6E8A-4147-A177-3AD203B41FA5}">
                      <a16:colId xmlns:a16="http://schemas.microsoft.com/office/drawing/2014/main" val="1183102915"/>
                    </a:ext>
                  </a:extLst>
                </a:gridCol>
                <a:gridCol w="1788340">
                  <a:extLst>
                    <a:ext uri="{9D8B030D-6E8A-4147-A177-3AD203B41FA5}">
                      <a16:colId xmlns:a16="http://schemas.microsoft.com/office/drawing/2014/main" val="3960518186"/>
                    </a:ext>
                  </a:extLst>
                </a:gridCol>
                <a:gridCol w="1788340">
                  <a:extLst>
                    <a:ext uri="{9D8B030D-6E8A-4147-A177-3AD203B41FA5}">
                      <a16:colId xmlns:a16="http://schemas.microsoft.com/office/drawing/2014/main" val="3332499472"/>
                    </a:ext>
                  </a:extLst>
                </a:gridCol>
              </a:tblGrid>
              <a:tr h="324422">
                <a:tc>
                  <a:txBody>
                    <a:bodyPr/>
                    <a:lstStyle/>
                    <a:p>
                      <a:pPr marL="0" marR="0">
                        <a:lnSpc>
                          <a:spcPct val="107000"/>
                        </a:lnSpc>
                        <a:spcBef>
                          <a:spcPts val="0"/>
                        </a:spcBef>
                        <a:spcAft>
                          <a:spcPts val="0"/>
                        </a:spcAft>
                      </a:pPr>
                      <a:r>
                        <a:rPr lang="en-US" sz="1600">
                          <a:effectLst/>
                        </a:rPr>
                        <a:t>Radiation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dirty="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RBE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2954683290"/>
                  </a:ext>
                </a:extLst>
              </a:tr>
              <a:tr h="324422">
                <a:tc>
                  <a:txBody>
                    <a:bodyPr/>
                    <a:lstStyle/>
                    <a:p>
                      <a:pPr marL="0" marR="0">
                        <a:lnSpc>
                          <a:spcPct val="107000"/>
                        </a:lnSpc>
                        <a:spcBef>
                          <a:spcPts val="0"/>
                        </a:spcBef>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255372536"/>
                  </a:ext>
                </a:extLst>
              </a:tr>
              <a:tr h="324422">
                <a:tc>
                  <a:txBody>
                    <a:bodyPr/>
                    <a:lstStyle/>
                    <a:p>
                      <a:pPr marL="0" marR="0">
                        <a:lnSpc>
                          <a:spcPct val="107000"/>
                        </a:lnSpc>
                        <a:spcBef>
                          <a:spcPts val="0"/>
                        </a:spcBef>
                        <a:spcAft>
                          <a:spcPts val="0"/>
                        </a:spcAft>
                      </a:pPr>
                      <a:r>
                        <a:rPr lang="en-US" sz="1600">
                          <a:effectLst/>
                        </a:rPr>
                        <a:t>x-rays and  -rays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1766792018"/>
                  </a:ext>
                </a:extLst>
              </a:tr>
              <a:tr h="585343">
                <a:tc>
                  <a:txBody>
                    <a:bodyPr/>
                    <a:lstStyle/>
                    <a:p>
                      <a:pPr marL="0" marR="0">
                        <a:lnSpc>
                          <a:spcPct val="107000"/>
                        </a:lnSpc>
                        <a:spcBef>
                          <a:spcPts val="0"/>
                        </a:spcBef>
                        <a:spcAft>
                          <a:spcPts val="0"/>
                        </a:spcAft>
                      </a:pPr>
                      <a:r>
                        <a:rPr lang="en-US" sz="1600">
                          <a:effectLst/>
                        </a:rPr>
                        <a:t>particles with energies larger than 0.03 MeV</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886294448"/>
                  </a:ext>
                </a:extLst>
              </a:tr>
              <a:tr h="585343">
                <a:tc>
                  <a:txBody>
                    <a:bodyPr/>
                    <a:lstStyle/>
                    <a:p>
                      <a:pPr marL="0" marR="0">
                        <a:lnSpc>
                          <a:spcPct val="107000"/>
                        </a:lnSpc>
                        <a:spcBef>
                          <a:spcPts val="0"/>
                        </a:spcBef>
                        <a:spcAft>
                          <a:spcPts val="0"/>
                        </a:spcAft>
                      </a:pPr>
                      <a:r>
                        <a:rPr lang="en-US" sz="1600">
                          <a:effectLst/>
                        </a:rPr>
                        <a:t>particles with energies less than 0.3 MeV</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dirty="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dirty="0">
                          <a:effectLst/>
                        </a:rPr>
                        <a:t>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593371766"/>
                  </a:ext>
                </a:extLst>
              </a:tr>
              <a:tr h="324422">
                <a:tc>
                  <a:txBody>
                    <a:bodyPr/>
                    <a:lstStyle/>
                    <a:p>
                      <a:pPr marL="0" marR="0">
                        <a:lnSpc>
                          <a:spcPct val="107000"/>
                        </a:lnSpc>
                        <a:spcBef>
                          <a:spcPts val="0"/>
                        </a:spcBef>
                        <a:spcAft>
                          <a:spcPts val="0"/>
                        </a:spcAft>
                      </a:pPr>
                      <a:r>
                        <a:rPr lang="en-US" sz="1600">
                          <a:effectLst/>
                        </a:rPr>
                        <a:t>thermal (slow-moving) neutrons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2765515575"/>
                  </a:ext>
                </a:extLst>
              </a:tr>
              <a:tr h="324422">
                <a:tc>
                  <a:txBody>
                    <a:bodyPr/>
                    <a:lstStyle/>
                    <a:p>
                      <a:pPr marL="0" marR="0">
                        <a:lnSpc>
                          <a:spcPct val="107000"/>
                        </a:lnSpc>
                        <a:spcBef>
                          <a:spcPts val="0"/>
                        </a:spcBef>
                        <a:spcAft>
                          <a:spcPts val="0"/>
                        </a:spcAft>
                      </a:pPr>
                      <a:r>
                        <a:rPr lang="en-US" sz="1600">
                          <a:effectLst/>
                        </a:rPr>
                        <a:t>fast-moving neutrons or protons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2545837953"/>
                  </a:ext>
                </a:extLst>
              </a:tr>
              <a:tr h="324422">
                <a:tc>
                  <a:txBody>
                    <a:bodyPr/>
                    <a:lstStyle/>
                    <a:p>
                      <a:pPr marL="0" marR="0">
                        <a:lnSpc>
                          <a:spcPct val="107000"/>
                        </a:lnSpc>
                        <a:spcBef>
                          <a:spcPts val="0"/>
                        </a:spcBef>
                        <a:spcAft>
                          <a:spcPts val="0"/>
                        </a:spcAft>
                      </a:pPr>
                      <a:r>
                        <a:rPr lang="en-US" sz="1600">
                          <a:effectLst/>
                        </a:rPr>
                        <a:t>-particles or heavy ions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dirty="0">
                          <a:effectLst/>
                        </a:rPr>
                        <a:t>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2915617336"/>
                  </a:ext>
                </a:extLst>
              </a:tr>
            </a:tbl>
          </a:graphicData>
        </a:graphic>
      </p:graphicFrame>
      <p:pic>
        <p:nvPicPr>
          <p:cNvPr id="2050" name="Picture 2" descr="gamma">
            <a:extLst>
              <a:ext uri="{FF2B5EF4-FFF2-40B4-BE49-F238E27FC236}">
                <a16:creationId xmlns:a16="http://schemas.microsoft.com/office/drawing/2014/main" id="{789D9EDB-C460-4AB9-B91E-009DA0EEFC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257" y="421361"/>
            <a:ext cx="45719" cy="95250"/>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 descr="alpha">
            <a:extLst>
              <a:ext uri="{FF2B5EF4-FFF2-40B4-BE49-F238E27FC236}">
                <a16:creationId xmlns:a16="http://schemas.microsoft.com/office/drawing/2014/main" id="{392F7224-9499-4741-B18C-86F8A1319B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983" y="421361"/>
            <a:ext cx="59044" cy="63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F1CE76C-5690-4E2B-88EF-AA2FF517A9BD}"/>
              </a:ext>
            </a:extLst>
          </p:cNvPr>
          <p:cNvSpPr/>
          <p:nvPr/>
        </p:nvSpPr>
        <p:spPr>
          <a:xfrm>
            <a:off x="287560" y="1695145"/>
            <a:ext cx="2593205" cy="2308324"/>
          </a:xfrm>
          <a:prstGeom prst="rect">
            <a:avLst/>
          </a:prstGeom>
        </p:spPr>
        <p:txBody>
          <a:bodyPr wrap="square">
            <a:spAutoFit/>
          </a:bodyPr>
          <a:lstStyle/>
          <a:p>
            <a:pPr lvl="0" eaLnBrk="0" fontAlgn="base" hangingPunct="0">
              <a:spcBef>
                <a:spcPct val="0"/>
              </a:spcBef>
              <a:spcAft>
                <a:spcPct val="0"/>
              </a:spcAft>
            </a:pPr>
            <a:r>
              <a:rPr lang="en-US" altLang="en-US" sz="1800" b="1" i="1" dirty="0">
                <a:solidFill>
                  <a:schemeClr val="bg1"/>
                </a:solidFill>
                <a:latin typeface="Verdana" panose="020B0604030504040204" pitchFamily="34" charset="0"/>
                <a:ea typeface="Times New Roman" panose="02020603050405020304" pitchFamily="18" charset="0"/>
                <a:cs typeface="Times New Roman" panose="02020603050405020304" pitchFamily="18" charset="0"/>
              </a:rPr>
              <a:t>The Radiation Biological Effectiveness</a:t>
            </a:r>
          </a:p>
          <a:p>
            <a:pPr lvl="0" eaLnBrk="0" fontAlgn="base" hangingPunct="0">
              <a:spcBef>
                <a:spcPct val="0"/>
              </a:spcBef>
              <a:spcAft>
                <a:spcPct val="0"/>
              </a:spcAft>
            </a:pPr>
            <a:endParaRPr lang="en-US" altLang="en-US" sz="1800" b="1" i="1" dirty="0">
              <a:solidFill>
                <a:schemeClr val="bg1"/>
              </a:solidFill>
              <a:latin typeface="Verdana" panose="020B0604030504040204" pitchFamily="34" charset="0"/>
              <a:ea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1800" b="1" i="1" dirty="0">
                <a:solidFill>
                  <a:schemeClr val="bg1"/>
                </a:solidFill>
                <a:latin typeface="Verdana" panose="020B0604030504040204" pitchFamily="34" charset="0"/>
                <a:ea typeface="Times New Roman" panose="02020603050405020304" pitchFamily="18" charset="0"/>
                <a:cs typeface="Times New Roman" panose="02020603050405020304" pitchFamily="18" charset="0"/>
              </a:rPr>
              <a:t>RBE</a:t>
            </a:r>
          </a:p>
          <a:p>
            <a:pPr lvl="0" eaLnBrk="0" fontAlgn="base" hangingPunct="0">
              <a:spcBef>
                <a:spcPct val="0"/>
              </a:spcBef>
              <a:spcAft>
                <a:spcPct val="0"/>
              </a:spcAft>
            </a:pPr>
            <a:endParaRPr lang="en-US" altLang="en-US" sz="1800" b="1" i="1" dirty="0">
              <a:solidFill>
                <a:schemeClr val="bg1"/>
              </a:solidFill>
              <a:latin typeface="Verdana" panose="020B0604030504040204" pitchFamily="34" charset="0"/>
              <a:ea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1800" b="1" i="1" dirty="0">
                <a:solidFill>
                  <a:schemeClr val="bg1"/>
                </a:solidFill>
                <a:latin typeface="Verdana" panose="020B0604030504040204" pitchFamily="34" charset="0"/>
                <a:ea typeface="Times New Roman" panose="02020603050405020304" pitchFamily="18" charset="0"/>
                <a:cs typeface="Times New Roman" panose="02020603050405020304" pitchFamily="18" charset="0"/>
              </a:rPr>
              <a:t> of Various Forms of Radiation</a:t>
            </a:r>
            <a:endParaRPr lang="en-US" altLang="en-US" sz="1800" b="1" dirty="0">
              <a:solidFill>
                <a:schemeClr val="bg1"/>
              </a:solidFill>
            </a:endParaRPr>
          </a:p>
        </p:txBody>
      </p:sp>
    </p:spTree>
    <p:extLst>
      <p:ext uri="{BB962C8B-B14F-4D97-AF65-F5344CB8AC3E}">
        <p14:creationId xmlns:p14="http://schemas.microsoft.com/office/powerpoint/2010/main" val="3386325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allvitalpoints.com/wp-content/uploads/2011/01/effects-of-radiation.gif">
            <a:extLst>
              <a:ext uri="{FF2B5EF4-FFF2-40B4-BE49-F238E27FC236}">
                <a16:creationId xmlns:a16="http://schemas.microsoft.com/office/drawing/2014/main" id="{947AFB8E-BE25-4BF1-95F1-C04731DBE61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988191" y="277322"/>
            <a:ext cx="4378091" cy="4714128"/>
          </a:xfrm>
          <a:prstGeom prst="rect">
            <a:avLst/>
          </a:prstGeom>
          <a:noFill/>
          <a:ln>
            <a:noFill/>
          </a:ln>
        </p:spPr>
      </p:pic>
      <p:sp>
        <p:nvSpPr>
          <p:cNvPr id="2" name="TextBox 1">
            <a:extLst>
              <a:ext uri="{FF2B5EF4-FFF2-40B4-BE49-F238E27FC236}">
                <a16:creationId xmlns:a16="http://schemas.microsoft.com/office/drawing/2014/main" id="{59126899-76E6-4904-AA33-C5D6A0D33387}"/>
              </a:ext>
            </a:extLst>
          </p:cNvPr>
          <p:cNvSpPr txBox="1"/>
          <p:nvPr/>
        </p:nvSpPr>
        <p:spPr>
          <a:xfrm>
            <a:off x="6686026" y="4446165"/>
            <a:ext cx="2030136" cy="307777"/>
          </a:xfrm>
          <a:prstGeom prst="rect">
            <a:avLst/>
          </a:prstGeom>
          <a:noFill/>
        </p:spPr>
        <p:txBody>
          <a:bodyPr wrap="square" rtlCol="0">
            <a:spAutoFit/>
          </a:bodyPr>
          <a:lstStyle/>
          <a:p>
            <a:r>
              <a:rPr lang="en-US" dirty="0">
                <a:solidFill>
                  <a:schemeClr val="bg1"/>
                </a:solidFill>
              </a:rPr>
              <a:t>Allvitapoints.com</a:t>
            </a:r>
          </a:p>
        </p:txBody>
      </p:sp>
    </p:spTree>
    <p:extLst>
      <p:ext uri="{BB962C8B-B14F-4D97-AF65-F5344CB8AC3E}">
        <p14:creationId xmlns:p14="http://schemas.microsoft.com/office/powerpoint/2010/main" val="97732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9" name="Picture 8">
            <a:extLst>
              <a:ext uri="{FF2B5EF4-FFF2-40B4-BE49-F238E27FC236}">
                <a16:creationId xmlns:a16="http://schemas.microsoft.com/office/drawing/2014/main" id="{BFAC65B3-9981-4316-AAD4-CBAAACE4928A}"/>
              </a:ext>
            </a:extLst>
          </p:cNvPr>
          <p:cNvPicPr>
            <a:picLocks noChangeAspect="1"/>
          </p:cNvPicPr>
          <p:nvPr/>
        </p:nvPicPr>
        <p:blipFill>
          <a:blip r:embed="rId3"/>
          <a:stretch>
            <a:fillRect/>
          </a:stretch>
        </p:blipFill>
        <p:spPr>
          <a:xfrm>
            <a:off x="6028565" y="2166419"/>
            <a:ext cx="2889839" cy="2070818"/>
          </a:xfrm>
          <a:prstGeom prst="rect">
            <a:avLst/>
          </a:prstGeom>
        </p:spPr>
      </p:pic>
      <p:pic>
        <p:nvPicPr>
          <p:cNvPr id="81" name="Shape 81"/>
          <p:cNvPicPr preferRelativeResize="0"/>
          <p:nvPr/>
        </p:nvPicPr>
        <p:blipFill>
          <a:blip r:embed="rId4">
            <a:alphaModFix/>
          </a:blip>
          <a:stretch>
            <a:fillRect/>
          </a:stretch>
        </p:blipFill>
        <p:spPr>
          <a:xfrm flipH="1">
            <a:off x="86200" y="84375"/>
            <a:ext cx="1288800" cy="1210925"/>
          </a:xfrm>
          <a:prstGeom prst="rect">
            <a:avLst/>
          </a:prstGeom>
          <a:noFill/>
          <a:ln>
            <a:noFill/>
          </a:ln>
        </p:spPr>
      </p:pic>
      <p:pic>
        <p:nvPicPr>
          <p:cNvPr id="1029" name="Picture 2" descr="gamma">
            <a:extLst>
              <a:ext uri="{FF2B5EF4-FFF2-40B4-BE49-F238E27FC236}">
                <a16:creationId xmlns:a16="http://schemas.microsoft.com/office/drawing/2014/main" id="{2DE131B2-3B7E-414E-9056-6D952DD458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150" y="1921282"/>
            <a:ext cx="57150" cy="1621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1" descr="alpha">
            <a:extLst>
              <a:ext uri="{FF2B5EF4-FFF2-40B4-BE49-F238E27FC236}">
                <a16:creationId xmlns:a16="http://schemas.microsoft.com/office/drawing/2014/main" id="{3DB60D1D-2CC0-4FBB-A34F-A5370A01A3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150" y="1932258"/>
            <a:ext cx="76200" cy="10811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7">
            <a:extLst>
              <a:ext uri="{FF2B5EF4-FFF2-40B4-BE49-F238E27FC236}">
                <a16:creationId xmlns:a16="http://schemas.microsoft.com/office/drawing/2014/main" id="{CBEBF43D-DF7C-4E06-BDE9-3F9AB4C1A6D3}"/>
              </a:ext>
            </a:extLst>
          </p:cNvPr>
          <p:cNvSpPr>
            <a:spLocks noChangeArrowheads="1"/>
          </p:cNvSpPr>
          <p:nvPr/>
        </p:nvSpPr>
        <p:spPr bwMode="auto">
          <a:xfrm>
            <a:off x="1775808" y="337618"/>
            <a:ext cx="173613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b="1" u="sng" dirty="0">
                <a:solidFill>
                  <a:schemeClr val="accent6"/>
                </a:solidFill>
              </a:rPr>
              <a:t>Mitigation</a:t>
            </a:r>
          </a:p>
        </p:txBody>
      </p:sp>
      <p:sp>
        <p:nvSpPr>
          <p:cNvPr id="8" name="TextBox 7">
            <a:extLst>
              <a:ext uri="{FF2B5EF4-FFF2-40B4-BE49-F238E27FC236}">
                <a16:creationId xmlns:a16="http://schemas.microsoft.com/office/drawing/2014/main" id="{FBEF2865-773E-4D71-9E74-0AC77F4DADE3}"/>
              </a:ext>
            </a:extLst>
          </p:cNvPr>
          <p:cNvSpPr txBox="1"/>
          <p:nvPr/>
        </p:nvSpPr>
        <p:spPr>
          <a:xfrm>
            <a:off x="214045" y="1449048"/>
            <a:ext cx="6340504" cy="3416320"/>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rgbClr val="FFFF00"/>
                </a:solidFill>
              </a:rPr>
              <a:t>Use plastic-rich materials rather than Aluminum for construction of spacecraft</a:t>
            </a:r>
          </a:p>
          <a:p>
            <a:pPr marL="285750" indent="-285750">
              <a:buFont typeface="Arial" panose="020B0604020202020204" pitchFamily="34" charset="0"/>
              <a:buChar char="•"/>
            </a:pPr>
            <a:r>
              <a:rPr lang="en-US" sz="2800" dirty="0">
                <a:solidFill>
                  <a:srgbClr val="FFFF00"/>
                </a:solidFill>
              </a:rPr>
              <a:t>Use Liquid Hydrogen or Water for shielding</a:t>
            </a:r>
          </a:p>
          <a:p>
            <a:pPr marL="285750" indent="-285750">
              <a:buFont typeface="Arial" panose="020B0604020202020204" pitchFamily="34" charset="0"/>
              <a:buChar char="•"/>
            </a:pPr>
            <a:r>
              <a:rPr lang="en-US" sz="2800" dirty="0">
                <a:solidFill>
                  <a:srgbClr val="FFFF00"/>
                </a:solidFill>
              </a:rPr>
              <a:t>Use of Drugs</a:t>
            </a:r>
          </a:p>
          <a:p>
            <a:pPr marL="285750" indent="-285750">
              <a:buFont typeface="Arial" panose="020B0604020202020204" pitchFamily="34" charset="0"/>
              <a:buChar char="•"/>
            </a:pPr>
            <a:r>
              <a:rPr lang="en-US" sz="2800" dirty="0">
                <a:solidFill>
                  <a:srgbClr val="FFFF00"/>
                </a:solidFill>
              </a:rPr>
              <a:t>Timeliness of  space travel</a:t>
            </a:r>
          </a:p>
          <a:p>
            <a:pPr marL="285750" indent="-285750">
              <a:buFont typeface="Arial" panose="020B0604020202020204" pitchFamily="34" charset="0"/>
              <a:buChar char="•"/>
            </a:pPr>
            <a:endParaRPr lang="en-US" sz="2000" dirty="0">
              <a:solidFill>
                <a:srgbClr val="FFFF00"/>
              </a:solidFill>
            </a:endParaRPr>
          </a:p>
        </p:txBody>
      </p:sp>
    </p:spTree>
    <p:extLst>
      <p:ext uri="{BB962C8B-B14F-4D97-AF65-F5344CB8AC3E}">
        <p14:creationId xmlns:p14="http://schemas.microsoft.com/office/powerpoint/2010/main" val="723996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spTree>
    <p:extLst>
      <p:ext uri="{BB962C8B-B14F-4D97-AF65-F5344CB8AC3E}">
        <p14:creationId xmlns:p14="http://schemas.microsoft.com/office/powerpoint/2010/main" val="84158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61"/>
        <p:cNvGrpSpPr/>
        <p:nvPr/>
      </p:nvGrpSpPr>
      <p:grpSpPr>
        <a:xfrm>
          <a:off x="0" y="0"/>
          <a:ext cx="0" cy="0"/>
          <a:chOff x="0" y="0"/>
          <a:chExt cx="0" cy="0"/>
        </a:xfrm>
      </p:grpSpPr>
      <p:pic>
        <p:nvPicPr>
          <p:cNvPr id="62" name="Shape 62"/>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63" name="Shape 63"/>
          <p:cNvPicPr preferRelativeResize="0"/>
          <p:nvPr/>
        </p:nvPicPr>
        <p:blipFill>
          <a:blip r:embed="rId4">
            <a:alphaModFix/>
          </a:blip>
          <a:stretch>
            <a:fillRect/>
          </a:stretch>
        </p:blipFill>
        <p:spPr>
          <a:xfrm>
            <a:off x="1945200" y="342900"/>
            <a:ext cx="6858000" cy="4457700"/>
          </a:xfrm>
          <a:prstGeom prst="rect">
            <a:avLst/>
          </a:prstGeom>
          <a:noFill/>
          <a:ln>
            <a:noFill/>
          </a:ln>
        </p:spPr>
      </p:pic>
      <p:sp>
        <p:nvSpPr>
          <p:cNvPr id="64" name="Shape 64"/>
          <p:cNvSpPr txBox="1"/>
          <p:nvPr/>
        </p:nvSpPr>
        <p:spPr>
          <a:xfrm>
            <a:off x="179775" y="3963800"/>
            <a:ext cx="1765500" cy="836700"/>
          </a:xfrm>
          <a:prstGeom prst="rect">
            <a:avLst/>
          </a:prstGeom>
          <a:noFill/>
          <a:ln>
            <a:noFill/>
          </a:ln>
        </p:spPr>
        <p:txBody>
          <a:bodyPr wrap="square" lIns="91425" tIns="91425" rIns="91425" bIns="91425" anchor="t" anchorCtr="0">
            <a:noAutofit/>
          </a:bodyPr>
          <a:lstStyle/>
          <a:p>
            <a:pPr lvl="0">
              <a:spcBef>
                <a:spcPts val="0"/>
              </a:spcBef>
              <a:buNone/>
            </a:pPr>
            <a:r>
              <a:rPr lang="en">
                <a:solidFill>
                  <a:srgbClr val="FFFFFF"/>
                </a:solidFill>
              </a:rPr>
              <a:t>medi-wet.pl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68"/>
        <p:cNvGrpSpPr/>
        <p:nvPr/>
      </p:nvGrpSpPr>
      <p:grpSpPr>
        <a:xfrm>
          <a:off x="0" y="0"/>
          <a:ext cx="0" cy="0"/>
          <a:chOff x="0" y="0"/>
          <a:chExt cx="0" cy="0"/>
        </a:xfrm>
      </p:grpSpPr>
      <p:pic>
        <p:nvPicPr>
          <p:cNvPr id="69" name="Shape 69"/>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70" name="Shape 70"/>
          <p:cNvPicPr preferRelativeResize="0"/>
          <p:nvPr/>
        </p:nvPicPr>
        <p:blipFill>
          <a:blip r:embed="rId4">
            <a:alphaModFix/>
          </a:blip>
          <a:stretch>
            <a:fillRect/>
          </a:stretch>
        </p:blipFill>
        <p:spPr>
          <a:xfrm>
            <a:off x="1941275" y="307750"/>
            <a:ext cx="6118925" cy="4528005"/>
          </a:xfrm>
          <a:prstGeom prst="rect">
            <a:avLst/>
          </a:prstGeom>
          <a:noFill/>
          <a:ln>
            <a:noFill/>
          </a:ln>
        </p:spPr>
      </p:pic>
      <p:sp>
        <p:nvSpPr>
          <p:cNvPr id="71" name="Shape 71"/>
          <p:cNvSpPr txBox="1"/>
          <p:nvPr/>
        </p:nvSpPr>
        <p:spPr>
          <a:xfrm>
            <a:off x="0" y="2642525"/>
            <a:ext cx="1468500" cy="1934700"/>
          </a:xfrm>
          <a:prstGeom prst="rect">
            <a:avLst/>
          </a:prstGeom>
          <a:noFill/>
          <a:ln>
            <a:noFill/>
          </a:ln>
        </p:spPr>
        <p:txBody>
          <a:bodyPr wrap="square" lIns="91425" tIns="91425" rIns="91425" bIns="91425" anchor="t" anchorCtr="0">
            <a:noAutofit/>
          </a:bodyPr>
          <a:lstStyle/>
          <a:p>
            <a:pPr lvl="0">
              <a:spcBef>
                <a:spcPts val="0"/>
              </a:spcBef>
              <a:buNone/>
            </a:pPr>
            <a:r>
              <a:rPr lang="en">
                <a:solidFill>
                  <a:srgbClr val="FFFFFF"/>
                </a:solidFill>
              </a:rPr>
              <a:t>goflightmedicine.com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75"/>
        <p:cNvGrpSpPr/>
        <p:nvPr/>
      </p:nvGrpSpPr>
      <p:grpSpPr>
        <a:xfrm>
          <a:off x="0" y="0"/>
          <a:ext cx="0" cy="0"/>
          <a:chOff x="0" y="0"/>
          <a:chExt cx="0" cy="0"/>
        </a:xfrm>
      </p:grpSpPr>
      <p:pic>
        <p:nvPicPr>
          <p:cNvPr id="76" name="Shape 76"/>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2" name="Picture 1">
            <a:extLst>
              <a:ext uri="{FF2B5EF4-FFF2-40B4-BE49-F238E27FC236}">
                <a16:creationId xmlns:a16="http://schemas.microsoft.com/office/drawing/2014/main" id="{14FAF247-8722-4529-8672-CAFAE9573896}"/>
              </a:ext>
            </a:extLst>
          </p:cNvPr>
          <p:cNvPicPr>
            <a:picLocks noChangeAspect="1"/>
          </p:cNvPicPr>
          <p:nvPr/>
        </p:nvPicPr>
        <p:blipFill>
          <a:blip r:embed="rId4"/>
          <a:stretch>
            <a:fillRect/>
          </a:stretch>
        </p:blipFill>
        <p:spPr>
          <a:xfrm>
            <a:off x="1592698" y="180975"/>
            <a:ext cx="7334250" cy="4962525"/>
          </a:xfrm>
          <a:prstGeom prst="rect">
            <a:avLst/>
          </a:prstGeom>
        </p:spPr>
      </p:pic>
      <p:sp>
        <p:nvSpPr>
          <p:cNvPr id="3" name="TextBox 2">
            <a:extLst>
              <a:ext uri="{FF2B5EF4-FFF2-40B4-BE49-F238E27FC236}">
                <a16:creationId xmlns:a16="http://schemas.microsoft.com/office/drawing/2014/main" id="{3195BD16-82FF-486E-9DA3-3247F97D373A}"/>
              </a:ext>
            </a:extLst>
          </p:cNvPr>
          <p:cNvSpPr txBox="1"/>
          <p:nvPr/>
        </p:nvSpPr>
        <p:spPr>
          <a:xfrm rot="10800000" flipV="1">
            <a:off x="86200" y="2980673"/>
            <a:ext cx="1506498" cy="307777"/>
          </a:xfrm>
          <a:prstGeom prst="rect">
            <a:avLst/>
          </a:prstGeom>
          <a:noFill/>
        </p:spPr>
        <p:txBody>
          <a:bodyPr wrap="square" rtlCol="0">
            <a:spAutoFit/>
          </a:bodyPr>
          <a:lstStyle/>
          <a:p>
            <a:r>
              <a:rPr lang="en-US" dirty="0">
                <a:solidFill>
                  <a:schemeClr val="bg1"/>
                </a:solidFill>
              </a:rPr>
              <a:t>www.space.com</a:t>
            </a:r>
          </a:p>
        </p:txBody>
      </p:sp>
    </p:spTree>
    <p:extLst>
      <p:ext uri="{BB962C8B-B14F-4D97-AF65-F5344CB8AC3E}">
        <p14:creationId xmlns:p14="http://schemas.microsoft.com/office/powerpoint/2010/main" val="3373673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75"/>
        <p:cNvGrpSpPr/>
        <p:nvPr/>
      </p:nvGrpSpPr>
      <p:grpSpPr>
        <a:xfrm>
          <a:off x="0" y="0"/>
          <a:ext cx="0" cy="0"/>
          <a:chOff x="0" y="0"/>
          <a:chExt cx="0" cy="0"/>
        </a:xfrm>
      </p:grpSpPr>
      <p:pic>
        <p:nvPicPr>
          <p:cNvPr id="76" name="Shape 76"/>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6" name="Picture 5" descr="https://www.ceessentials.net/images/rbpt2/image019.gif">
            <a:extLst>
              <a:ext uri="{FF2B5EF4-FFF2-40B4-BE49-F238E27FC236}">
                <a16:creationId xmlns:a16="http://schemas.microsoft.com/office/drawing/2014/main" id="{E2140DC4-35BF-45F0-82AF-C7888E20A9E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794450" y="547557"/>
            <a:ext cx="4958688" cy="4217390"/>
          </a:xfrm>
          <a:prstGeom prst="rect">
            <a:avLst/>
          </a:prstGeom>
          <a:noFill/>
          <a:ln>
            <a:noFill/>
          </a:ln>
        </p:spPr>
      </p:pic>
      <p:sp>
        <p:nvSpPr>
          <p:cNvPr id="4" name="TextBox 3">
            <a:extLst>
              <a:ext uri="{FF2B5EF4-FFF2-40B4-BE49-F238E27FC236}">
                <a16:creationId xmlns:a16="http://schemas.microsoft.com/office/drawing/2014/main" id="{DEA4939F-749E-4F7F-A2A9-CABF8915FAC3}"/>
              </a:ext>
            </a:extLst>
          </p:cNvPr>
          <p:cNvSpPr txBox="1"/>
          <p:nvPr/>
        </p:nvSpPr>
        <p:spPr>
          <a:xfrm>
            <a:off x="7004808" y="4457170"/>
            <a:ext cx="1862356" cy="307777"/>
          </a:xfrm>
          <a:prstGeom prst="rect">
            <a:avLst/>
          </a:prstGeom>
          <a:noFill/>
        </p:spPr>
        <p:txBody>
          <a:bodyPr wrap="square" rtlCol="0">
            <a:spAutoFit/>
          </a:bodyPr>
          <a:lstStyle/>
          <a:p>
            <a:r>
              <a:rPr lang="en-US" dirty="0">
                <a:solidFill>
                  <a:schemeClr val="bg1"/>
                </a:solidFill>
              </a:rPr>
              <a:t>www.ceesentials.net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allvitalpoints.com/wp-content/uploads/2011/01/effects-of-radiation.gif">
            <a:extLst>
              <a:ext uri="{FF2B5EF4-FFF2-40B4-BE49-F238E27FC236}">
                <a16:creationId xmlns:a16="http://schemas.microsoft.com/office/drawing/2014/main" id="{947AFB8E-BE25-4BF1-95F1-C04731DBE61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988191" y="277322"/>
            <a:ext cx="4378091" cy="4714128"/>
          </a:xfrm>
          <a:prstGeom prst="rect">
            <a:avLst/>
          </a:prstGeom>
          <a:noFill/>
          <a:ln>
            <a:noFill/>
          </a:ln>
        </p:spPr>
      </p:pic>
      <p:sp>
        <p:nvSpPr>
          <p:cNvPr id="2" name="TextBox 1">
            <a:extLst>
              <a:ext uri="{FF2B5EF4-FFF2-40B4-BE49-F238E27FC236}">
                <a16:creationId xmlns:a16="http://schemas.microsoft.com/office/drawing/2014/main" id="{59126899-76E6-4904-AA33-C5D6A0D33387}"/>
              </a:ext>
            </a:extLst>
          </p:cNvPr>
          <p:cNvSpPr txBox="1"/>
          <p:nvPr/>
        </p:nvSpPr>
        <p:spPr>
          <a:xfrm>
            <a:off x="6686026" y="4446165"/>
            <a:ext cx="2030136" cy="307777"/>
          </a:xfrm>
          <a:prstGeom prst="rect">
            <a:avLst/>
          </a:prstGeom>
          <a:noFill/>
        </p:spPr>
        <p:txBody>
          <a:bodyPr wrap="square" rtlCol="0">
            <a:spAutoFit/>
          </a:bodyPr>
          <a:lstStyle/>
          <a:p>
            <a:r>
              <a:rPr lang="en-US" dirty="0">
                <a:solidFill>
                  <a:schemeClr val="bg1"/>
                </a:solidFill>
              </a:rPr>
              <a:t>Allvitapoints.com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slideplayer.com/7254707/24/images/28/Radiation+Damage+-+Ionization.jpg">
            <a:extLst>
              <a:ext uri="{FF2B5EF4-FFF2-40B4-BE49-F238E27FC236}">
                <a16:creationId xmlns:a16="http://schemas.microsoft.com/office/drawing/2014/main" id="{C8B668F4-5FE5-474E-834F-06ADD10A9D6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62356" y="149952"/>
            <a:ext cx="6092504" cy="4673717"/>
          </a:xfrm>
          <a:prstGeom prst="rect">
            <a:avLst/>
          </a:prstGeom>
          <a:noFill/>
          <a:ln>
            <a:noFill/>
          </a:ln>
        </p:spPr>
      </p:pic>
    </p:spTree>
    <p:extLst>
      <p:ext uri="{BB962C8B-B14F-4D97-AF65-F5344CB8AC3E}">
        <p14:creationId xmlns:p14="http://schemas.microsoft.com/office/powerpoint/2010/main" val="1409575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intranet.tdmu.edu.ua/data/kafedra/internal/patolog_phis/classes_stud/en/stomat/ntn/2/03.CM2(1).Pathophysiology%20of%20cell.%20Mechanisms%20of....files/image007.jpg">
            <a:extLst>
              <a:ext uri="{FF2B5EF4-FFF2-40B4-BE49-F238E27FC236}">
                <a16:creationId xmlns:a16="http://schemas.microsoft.com/office/drawing/2014/main" id="{8AC1D3B0-6EF1-461C-BE7A-3D8954269A1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710559" y="192947"/>
            <a:ext cx="6879767" cy="4521666"/>
          </a:xfrm>
          <a:prstGeom prst="rect">
            <a:avLst/>
          </a:prstGeom>
          <a:noFill/>
          <a:ln>
            <a:noFill/>
          </a:ln>
        </p:spPr>
      </p:pic>
      <p:sp>
        <p:nvSpPr>
          <p:cNvPr id="2" name="TextBox 1">
            <a:extLst>
              <a:ext uri="{FF2B5EF4-FFF2-40B4-BE49-F238E27FC236}">
                <a16:creationId xmlns:a16="http://schemas.microsoft.com/office/drawing/2014/main" id="{47E61841-220E-4AC9-948F-235DC4A273C8}"/>
              </a:ext>
            </a:extLst>
          </p:cNvPr>
          <p:cNvSpPr txBox="1"/>
          <p:nvPr/>
        </p:nvSpPr>
        <p:spPr>
          <a:xfrm>
            <a:off x="86200" y="4177718"/>
            <a:ext cx="1524486" cy="307777"/>
          </a:xfrm>
          <a:prstGeom prst="rect">
            <a:avLst/>
          </a:prstGeom>
          <a:noFill/>
        </p:spPr>
        <p:txBody>
          <a:bodyPr wrap="square" rtlCol="0">
            <a:spAutoFit/>
          </a:bodyPr>
          <a:lstStyle/>
          <a:p>
            <a:r>
              <a:rPr lang="en-US" dirty="0">
                <a:solidFill>
                  <a:schemeClr val="bg1"/>
                </a:solidFill>
              </a:rPr>
              <a:t>Medicalook.com</a:t>
            </a:r>
          </a:p>
        </p:txBody>
      </p:sp>
    </p:spTree>
    <p:extLst>
      <p:ext uri="{BB962C8B-B14F-4D97-AF65-F5344CB8AC3E}">
        <p14:creationId xmlns:p14="http://schemas.microsoft.com/office/powerpoint/2010/main" val="955135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features.cgsociety.org/gallerycrits/86785/86785_1194093509_large.jpg">
            <a:extLst>
              <a:ext uri="{FF2B5EF4-FFF2-40B4-BE49-F238E27FC236}">
                <a16:creationId xmlns:a16="http://schemas.microsoft.com/office/drawing/2014/main" id="{BA93739C-3EC6-414F-8F95-C869FFB76E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28900" y="689837"/>
            <a:ext cx="5080000" cy="3756660"/>
          </a:xfrm>
          <a:prstGeom prst="rect">
            <a:avLst/>
          </a:prstGeom>
          <a:noFill/>
          <a:ln>
            <a:noFill/>
          </a:ln>
        </p:spPr>
      </p:pic>
    </p:spTree>
    <p:extLst>
      <p:ext uri="{BB962C8B-B14F-4D97-AF65-F5344CB8AC3E}">
        <p14:creationId xmlns:p14="http://schemas.microsoft.com/office/powerpoint/2010/main" val="332148532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1914</TotalTime>
  <Words>522</Words>
  <Application>Microsoft Office PowerPoint</Application>
  <PresentationFormat>On-screen Show (16:9)</PresentationFormat>
  <Paragraphs>48</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Times New Roman</vt:lpstr>
      <vt:lpstr>Verdana</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Frances Dellutri</cp:lastModifiedBy>
  <cp:revision>37</cp:revision>
  <dcterms:modified xsi:type="dcterms:W3CDTF">2017-10-16T02:05:59Z</dcterms:modified>
</cp:coreProperties>
</file>