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embeddedFontLst>
    <p:embeddedFont>
      <p:font typeface="Comic Sans MS" panose="030F0702030302020204" pitchFamily="66" charset="0"/>
      <p:regular r:id="rId5"/>
      <p:bold r:id="rId6"/>
      <p:italic r:id="rId7"/>
      <p:boldItalic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60" d="100"/>
          <a:sy n="60" d="100"/>
        </p:scale>
        <p:origin x="146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nh.org/explore/ology/microbiology/bacteria-in-the-cafeteria-game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DTrENdWvvM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IlejgR0DM-g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https://www.amnh.org/explore/ology/microbiology/bacteria-in-the-cafeteria-game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3bc5f24aab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3bc5f24aab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rgbClr val="0097A7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https://www.youtube.com/watch?v=5DTrENdWvvM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rgbClr val="0066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https://www.youtube.com/watch?v=IlejgR0DM-g</a:t>
            </a:r>
            <a:endParaRPr sz="14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vectors/pathogen-causative-agent-germ-virus-296502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www.amnh.org/explore/ology/microbiology/bacteria-in-the-cafeteria-game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science.org/doi/10.1126/science.aau8650" TargetMode="External"/><Relationship Id="rId7" Type="http://schemas.openxmlformats.org/officeDocument/2006/relationships/hyperlink" Target="https://www.youtube.com/watch?v=IlejgR0DM-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hyperlink" Target="https://innovativegenomics.org/glossary/microbiome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www.youtube.com/watch?v=5DTrENdWvv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Google Shape;57;p14"/>
          <p:cNvCxnSpPr/>
          <p:nvPr/>
        </p:nvCxnSpPr>
        <p:spPr>
          <a:xfrm>
            <a:off x="4572000" y="-29950"/>
            <a:ext cx="20100" cy="689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8" name="Google Shape;58;p14"/>
          <p:cNvSpPr txBox="1"/>
          <p:nvPr/>
        </p:nvSpPr>
        <p:spPr>
          <a:xfrm>
            <a:off x="8943300" y="6566400"/>
            <a:ext cx="2007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59" name="Google Shape;59;p14"/>
          <p:cNvSpPr txBox="1"/>
          <p:nvPr/>
        </p:nvSpPr>
        <p:spPr>
          <a:xfrm>
            <a:off x="0" y="6566400"/>
            <a:ext cx="2742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60" name="Google Shape;60;p14"/>
          <p:cNvSpPr txBox="1"/>
          <p:nvPr/>
        </p:nvSpPr>
        <p:spPr>
          <a:xfrm>
            <a:off x="0" y="6457800"/>
            <a:ext cx="3777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243625" y="730875"/>
            <a:ext cx="3423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4"/>
          <p:cNvSpPr txBox="1"/>
          <p:nvPr/>
        </p:nvSpPr>
        <p:spPr>
          <a:xfrm>
            <a:off x="6821450" y="0"/>
            <a:ext cx="2377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Name___________________________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0" y="6457800"/>
            <a:ext cx="3777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4" name="Google Shape;64;p14"/>
          <p:cNvSpPr txBox="1"/>
          <p:nvPr/>
        </p:nvSpPr>
        <p:spPr>
          <a:xfrm>
            <a:off x="243625" y="730875"/>
            <a:ext cx="3423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4801588" y="3704913"/>
            <a:ext cx="2377484" cy="38385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632E6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"/>
              </a:rPr>
              <a:t>Results</a:t>
            </a:r>
          </a:p>
        </p:txBody>
      </p:sp>
      <p:sp>
        <p:nvSpPr>
          <p:cNvPr id="66" name="Google Shape;66;p14"/>
          <p:cNvSpPr txBox="1"/>
          <p:nvPr/>
        </p:nvSpPr>
        <p:spPr>
          <a:xfrm>
            <a:off x="4707100" y="5344950"/>
            <a:ext cx="4227000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dirty="0"/>
              <a:t>Predict: How can you change your microbiome? </a:t>
            </a:r>
            <a:r>
              <a:rPr lang="en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_____________________________________________________________________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dirty="0">
                <a:solidFill>
                  <a:srgbClr val="000000"/>
                </a:solidFill>
              </a:rPr>
              <a:t>What types of foods could you eat that would introduce new/different microbes into your intestines?</a:t>
            </a:r>
            <a:endParaRPr sz="1200" dirty="0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600" dirty="0"/>
              <a:t>____________________________________</a:t>
            </a:r>
            <a:endParaRPr sz="1600" dirty="0"/>
          </a:p>
        </p:txBody>
      </p:sp>
      <p:sp>
        <p:nvSpPr>
          <p:cNvPr id="67" name="Google Shape;67;p14"/>
          <p:cNvSpPr txBox="1"/>
          <p:nvPr/>
        </p:nvSpPr>
        <p:spPr>
          <a:xfrm>
            <a:off x="6821450" y="0"/>
            <a:ext cx="23775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Name___________________________</a:t>
            </a:r>
            <a:endParaRPr sz="1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4737075" y="338700"/>
            <a:ext cx="2200777" cy="4998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632E6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"/>
              </a:rPr>
              <a:t>Microbiome</a:t>
            </a:r>
          </a:p>
        </p:txBody>
      </p:sp>
      <p:sp>
        <p:nvSpPr>
          <p:cNvPr id="69" name="Google Shape;69;p14"/>
          <p:cNvSpPr txBox="1"/>
          <p:nvPr/>
        </p:nvSpPr>
        <p:spPr>
          <a:xfrm>
            <a:off x="4707100" y="4115125"/>
            <a:ext cx="4227000" cy="136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300">
                <a:solidFill>
                  <a:srgbClr val="000000"/>
                </a:solidFill>
              </a:rPr>
              <a:t>Scientists studied the different types of bacteria in Scott’s gut (intestines) to find out more about the effects of spaceflight on the human microbiome. Scott’s microbiome </a:t>
            </a:r>
            <a:r>
              <a:rPr lang="en" sz="1300" b="1">
                <a:solidFill>
                  <a:srgbClr val="000000"/>
                </a:solidFill>
              </a:rPr>
              <a:t>changed</a:t>
            </a:r>
            <a:r>
              <a:rPr lang="en" sz="1300">
                <a:solidFill>
                  <a:srgbClr val="000000"/>
                </a:solidFill>
              </a:rPr>
              <a:t> while in spaceflight but returned back to normal once he returned to Earth.</a:t>
            </a:r>
            <a:endParaRPr/>
          </a:p>
        </p:txBody>
      </p:sp>
      <p:pic>
        <p:nvPicPr>
          <p:cNvPr id="70" name="Google Shape;70;p1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9226" y="1069387"/>
            <a:ext cx="2932675" cy="203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5125" y="838513"/>
            <a:ext cx="4301900" cy="259887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2" name="Google Shape;72;p14"/>
          <p:cNvSpPr txBox="1"/>
          <p:nvPr/>
        </p:nvSpPr>
        <p:spPr>
          <a:xfrm>
            <a:off x="29800" y="3512100"/>
            <a:ext cx="4677300" cy="334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was your score?</a:t>
            </a:r>
            <a:r>
              <a:rPr lang="en" b="1" dirty="0"/>
              <a:t> ____/12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is the answer to the riddle “Why don’t microbes get married?”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Because they are  _ _ _ _ _ _ - _ _ _ _ _ _ !</a:t>
            </a:r>
            <a:endParaRPr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was something that surprised you about this exercise?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_______________________________________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_______________________________________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How do your gut bacteria help you? 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________________________________________________________________________________</a:t>
            </a:r>
            <a:endParaRPr sz="1600" dirty="0"/>
          </a:p>
        </p:txBody>
      </p:sp>
      <p:sp>
        <p:nvSpPr>
          <p:cNvPr id="73" name="Google Shape;73;p14"/>
          <p:cNvSpPr txBox="1"/>
          <p:nvPr/>
        </p:nvSpPr>
        <p:spPr>
          <a:xfrm>
            <a:off x="7107575" y="369350"/>
            <a:ext cx="1926600" cy="663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dirty="0"/>
              <a:t>The microbiome is a collection of microbes that live in or on the body. </a:t>
            </a:r>
            <a:endParaRPr sz="1100" dirty="0"/>
          </a:p>
        </p:txBody>
      </p:sp>
      <p:sp>
        <p:nvSpPr>
          <p:cNvPr id="74" name="Google Shape;74;p14"/>
          <p:cNvSpPr txBox="1"/>
          <p:nvPr/>
        </p:nvSpPr>
        <p:spPr>
          <a:xfrm>
            <a:off x="4707100" y="958350"/>
            <a:ext cx="1267800" cy="2385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/>
              <a:t>NASA scientists study the human microbiome to better understand what these microbes do for us and if the ychange in microgravity</a:t>
            </a:r>
            <a:endParaRPr sz="1200" b="1" dirty="0"/>
          </a:p>
        </p:txBody>
      </p:sp>
      <p:sp>
        <p:nvSpPr>
          <p:cNvPr id="75" name="Google Shape;75;p14"/>
          <p:cNvSpPr txBox="1"/>
          <p:nvPr/>
        </p:nvSpPr>
        <p:spPr>
          <a:xfrm>
            <a:off x="6139250" y="3138675"/>
            <a:ext cx="2862900" cy="5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 microbe is a living thing that can only be seen with a microscope.</a:t>
            </a:r>
            <a:endParaRPr sz="1200"/>
          </a:p>
        </p:txBody>
      </p:sp>
      <p:sp>
        <p:nvSpPr>
          <p:cNvPr id="76" name="Google Shape;76;p14"/>
          <p:cNvSpPr/>
          <p:nvPr/>
        </p:nvSpPr>
        <p:spPr>
          <a:xfrm>
            <a:off x="152395" y="59922"/>
            <a:ext cx="2152853" cy="44450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dk1"/>
                </a:solidFill>
                <a:latin typeface="Arial"/>
              </a:rPr>
              <a:t>Activity</a:t>
            </a:r>
          </a:p>
        </p:txBody>
      </p:sp>
      <p:sp>
        <p:nvSpPr>
          <p:cNvPr id="77" name="Google Shape;77;p14"/>
          <p:cNvSpPr txBox="1"/>
          <p:nvPr/>
        </p:nvSpPr>
        <p:spPr>
          <a:xfrm>
            <a:off x="2366550" y="59925"/>
            <a:ext cx="2200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Directions: Play the online search for microbes:</a:t>
            </a:r>
            <a:endParaRPr sz="1100"/>
          </a:p>
        </p:txBody>
      </p:sp>
      <p:sp>
        <p:nvSpPr>
          <p:cNvPr id="78" name="Google Shape;78;p14"/>
          <p:cNvSpPr txBox="1"/>
          <p:nvPr/>
        </p:nvSpPr>
        <p:spPr>
          <a:xfrm>
            <a:off x="152400" y="481825"/>
            <a:ext cx="4329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u="sng">
                <a:solidFill>
                  <a:srgbClr val="2200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https://www.amnh.org/explore/ology/microbiology/bacteria-in-the-cafeteria-game</a:t>
            </a:r>
            <a:endParaRPr sz="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3" name="Google Shape;83;p15"/>
          <p:cNvCxnSpPr/>
          <p:nvPr/>
        </p:nvCxnSpPr>
        <p:spPr>
          <a:xfrm>
            <a:off x="4572000" y="-29950"/>
            <a:ext cx="20100" cy="689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4" name="Google Shape;84;p15"/>
          <p:cNvSpPr txBox="1"/>
          <p:nvPr/>
        </p:nvSpPr>
        <p:spPr>
          <a:xfrm>
            <a:off x="8943300" y="6566400"/>
            <a:ext cx="2007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85" name="Google Shape;85;p15"/>
          <p:cNvSpPr txBox="1"/>
          <p:nvPr/>
        </p:nvSpPr>
        <p:spPr>
          <a:xfrm>
            <a:off x="0" y="6566400"/>
            <a:ext cx="2742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86" name="Google Shape;86;p15"/>
          <p:cNvSpPr txBox="1"/>
          <p:nvPr/>
        </p:nvSpPr>
        <p:spPr>
          <a:xfrm>
            <a:off x="8709550" y="6409075"/>
            <a:ext cx="3777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8709550" y="6409075"/>
            <a:ext cx="377700" cy="400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0" i="0" u="none" strike="noStrike" cap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8" name="Google Shape;88;p15"/>
          <p:cNvSpPr/>
          <p:nvPr/>
        </p:nvSpPr>
        <p:spPr>
          <a:xfrm>
            <a:off x="109613" y="101175"/>
            <a:ext cx="1655444" cy="38385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632E6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"/>
              </a:rPr>
              <a:t>Read</a:t>
            </a:r>
          </a:p>
        </p:txBody>
      </p:sp>
      <p:sp>
        <p:nvSpPr>
          <p:cNvPr id="89" name="Google Shape;89;p15"/>
          <p:cNvSpPr/>
          <p:nvPr/>
        </p:nvSpPr>
        <p:spPr>
          <a:xfrm>
            <a:off x="4683775" y="48725"/>
            <a:ext cx="2599933" cy="488250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632E6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"/>
              </a:rPr>
              <a:t>Analyze</a:t>
            </a:r>
          </a:p>
        </p:txBody>
      </p:sp>
      <p:sp>
        <p:nvSpPr>
          <p:cNvPr id="90" name="Google Shape;90;p15"/>
          <p:cNvSpPr/>
          <p:nvPr/>
        </p:nvSpPr>
        <p:spPr>
          <a:xfrm>
            <a:off x="109613" y="3265013"/>
            <a:ext cx="2007962" cy="38385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rgbClr val="632E6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00"/>
                </a:solidFill>
                <a:latin typeface="Arial"/>
              </a:rPr>
              <a:t>Watch</a:t>
            </a:r>
          </a:p>
        </p:txBody>
      </p:sp>
      <p:sp>
        <p:nvSpPr>
          <p:cNvPr id="91" name="Google Shape;91;p15"/>
          <p:cNvSpPr txBox="1"/>
          <p:nvPr/>
        </p:nvSpPr>
        <p:spPr>
          <a:xfrm>
            <a:off x="4754675" y="4849975"/>
            <a:ext cx="4326600" cy="19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</a:rPr>
              <a:t>C</a:t>
            </a:r>
            <a:r>
              <a:rPr lang="en">
                <a:solidFill>
                  <a:srgbClr val="000000"/>
                </a:solidFill>
              </a:rPr>
              <a:t>an you think of some reasons WHY Scott’s microbiome may have changed? And why might it have reverted back to ‘normal’ after the flight?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</a:t>
            </a:r>
            <a:r>
              <a:rPr lang="en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________________________________________________________________________________________________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Google Shape;92;p1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9275" y="1215575"/>
            <a:ext cx="4326600" cy="23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5"/>
          <p:cNvSpPr txBox="1"/>
          <p:nvPr/>
        </p:nvSpPr>
        <p:spPr>
          <a:xfrm>
            <a:off x="114350" y="577625"/>
            <a:ext cx="2401200" cy="17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</a:rPr>
              <a:t>There are TRILLIONS of microscopic organisms called bacteria swimming around your digestive system! </a:t>
            </a:r>
            <a:endParaRPr sz="120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</a:rPr>
              <a:t>Some are bad, causing infections or inflammation, but many are good! </a:t>
            </a:r>
            <a:endParaRPr sz="1200"/>
          </a:p>
        </p:txBody>
      </p:sp>
      <p:sp>
        <p:nvSpPr>
          <p:cNvPr id="94" name="Google Shape;94;p15"/>
          <p:cNvSpPr txBox="1"/>
          <p:nvPr/>
        </p:nvSpPr>
        <p:spPr>
          <a:xfrm>
            <a:off x="4754675" y="3887100"/>
            <a:ext cx="4275600" cy="9543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200" dirty="0"/>
              <a:t>How many more species of bacteria does Scott  (TW) have in his gut than Mark (HR)</a:t>
            </a:r>
            <a:r>
              <a:rPr lang="en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5" name="Google Shape;95;p15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470851" y="141100"/>
            <a:ext cx="1761022" cy="2035099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5"/>
          <p:cNvSpPr txBox="1"/>
          <p:nvPr/>
        </p:nvSpPr>
        <p:spPr>
          <a:xfrm>
            <a:off x="82700" y="2136275"/>
            <a:ext cx="4326600" cy="10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</a:rPr>
              <a:t>They help us digest parts of food that we otherwise cannot. Your gut bacteria has a large impact on your health overall, and it can change drastically based on your diet and environment.</a:t>
            </a:r>
            <a:endParaRPr sz="1200">
              <a:solidFill>
                <a:srgbClr val="000000"/>
              </a:solidFill>
            </a:endParaRPr>
          </a:p>
        </p:txBody>
      </p:sp>
      <p:pic>
        <p:nvPicPr>
          <p:cNvPr id="97" name="Google Shape;97;p15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3087" y="5245300"/>
            <a:ext cx="1568525" cy="14814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5"/>
          <p:cNvSpPr txBox="1"/>
          <p:nvPr/>
        </p:nvSpPr>
        <p:spPr>
          <a:xfrm>
            <a:off x="3228475" y="3194400"/>
            <a:ext cx="1347000" cy="6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rgbClr val="0066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https://www.youtube.com/watch?v=IlejgR0DM-g</a:t>
            </a:r>
            <a:endParaRPr/>
          </a:p>
        </p:txBody>
      </p:sp>
      <p:sp>
        <p:nvSpPr>
          <p:cNvPr id="99" name="Google Shape;99;p15"/>
          <p:cNvSpPr txBox="1"/>
          <p:nvPr/>
        </p:nvSpPr>
        <p:spPr>
          <a:xfrm>
            <a:off x="1721600" y="5289700"/>
            <a:ext cx="2599800" cy="148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What types of environmental factors can affect your microbiome?</a:t>
            </a: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____________________________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__________________________________________</a:t>
            </a:r>
            <a:endParaRPr sz="1600"/>
          </a:p>
        </p:txBody>
      </p:sp>
      <p:sp>
        <p:nvSpPr>
          <p:cNvPr id="100" name="Google Shape;100;p15"/>
          <p:cNvSpPr txBox="1"/>
          <p:nvPr/>
        </p:nvSpPr>
        <p:spPr>
          <a:xfrm>
            <a:off x="1856750" y="5310700"/>
            <a:ext cx="2401200" cy="13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Google Shape;101;p15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53075" y="3771124"/>
            <a:ext cx="1545425" cy="145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 txBox="1"/>
          <p:nvPr/>
        </p:nvSpPr>
        <p:spPr>
          <a:xfrm>
            <a:off x="2117575" y="3129775"/>
            <a:ext cx="11109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sng">
                <a:solidFill>
                  <a:schemeClr val="hlink"/>
                </a:solidFill>
                <a:hlinkClick r:id="rId9"/>
              </a:rPr>
              <a:t>https://www.youtube.com/watch?v=5DTrENdWvvM</a:t>
            </a:r>
            <a:endParaRPr sz="1100"/>
          </a:p>
        </p:txBody>
      </p:sp>
      <p:sp>
        <p:nvSpPr>
          <p:cNvPr id="103" name="Google Shape;103;p15"/>
          <p:cNvSpPr txBox="1"/>
          <p:nvPr/>
        </p:nvSpPr>
        <p:spPr>
          <a:xfrm>
            <a:off x="1816825" y="3973050"/>
            <a:ext cx="2592600" cy="12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Our bodies are home to billions of microbes. Name all the places we can find microbes in or on our body.</a:t>
            </a:r>
            <a:endParaRPr sz="11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______________________________</a:t>
            </a:r>
            <a:endParaRPr sz="1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__________________________________________</a:t>
            </a:r>
            <a:endParaRPr sz="1600"/>
          </a:p>
        </p:txBody>
      </p:sp>
      <p:sp>
        <p:nvSpPr>
          <p:cNvPr id="104" name="Google Shape;104;p15"/>
          <p:cNvSpPr txBox="1"/>
          <p:nvPr/>
        </p:nvSpPr>
        <p:spPr>
          <a:xfrm>
            <a:off x="4741700" y="598950"/>
            <a:ext cx="4326600" cy="45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highlight>
                  <a:schemeClr val="accent6"/>
                </a:highlight>
              </a:rPr>
              <a:t>The graph below… </a:t>
            </a:r>
            <a:endParaRPr sz="1200">
              <a:highlight>
                <a:schemeClr val="accent6"/>
              </a:highlight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8A8352-FEB3-0E00-5178-85EF3C3535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76621" y="912900"/>
            <a:ext cx="677430" cy="54770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447</Words>
  <Application>Microsoft Office PowerPoint</Application>
  <PresentationFormat>On-screen Show (4:3)</PresentationFormat>
  <Paragraphs>56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Comic Sans MS</vt:lpstr>
      <vt:lpstr>Arial</vt:lpstr>
      <vt:lpstr>Simple Light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Frances Dellutri</cp:lastModifiedBy>
  <cp:revision>5</cp:revision>
  <dcterms:modified xsi:type="dcterms:W3CDTF">2023-10-06T03:10:21Z</dcterms:modified>
</cp:coreProperties>
</file>